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Lst>
  <p:sldIdLst>
    <p:sldId id="257" r:id="rId3"/>
    <p:sldId id="258" r:id="rId4"/>
    <p:sldId id="259" r:id="rId5"/>
    <p:sldId id="285" r:id="rId6"/>
    <p:sldId id="286" r:id="rId7"/>
    <p:sldId id="274" r:id="rId8"/>
    <p:sldId id="275" r:id="rId9"/>
    <p:sldId id="276" r:id="rId10"/>
    <p:sldId id="277" r:id="rId11"/>
    <p:sldId id="278" r:id="rId12"/>
    <p:sldId id="287" r:id="rId13"/>
    <p:sldId id="261" r:id="rId14"/>
    <p:sldId id="260" r:id="rId15"/>
    <p:sldId id="263" r:id="rId16"/>
    <p:sldId id="262" r:id="rId17"/>
    <p:sldId id="264" r:id="rId18"/>
    <p:sldId id="265" r:id="rId19"/>
    <p:sldId id="266" r:id="rId20"/>
    <p:sldId id="267" r:id="rId21"/>
    <p:sldId id="268" r:id="rId22"/>
    <p:sldId id="269" r:id="rId23"/>
    <p:sldId id="270" r:id="rId24"/>
    <p:sldId id="271" r:id="rId25"/>
    <p:sldId id="272" r:id="rId26"/>
    <p:sldId id="273" r:id="rId27"/>
    <p:sldId id="279" r:id="rId28"/>
    <p:sldId id="280" r:id="rId29"/>
    <p:sldId id="281" r:id="rId30"/>
    <p:sldId id="282" r:id="rId31"/>
    <p:sldId id="283" r:id="rId32"/>
    <p:sldId id="284"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9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141A2921-3F05-4DA7-823D-1CC617B9A2B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41A2921-3F05-4DA7-823D-1CC617B9A2B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41A2921-3F05-4DA7-823D-1CC617B9A2B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C208269-4E29-4213-BC61-80E7C54585E8}" type="datetimeFigureOut">
              <a:rPr lang="ar-SA" smtClean="0"/>
              <a:pPr/>
              <a:t>01/12/1436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141A2921-3F05-4DA7-823D-1CC617B9A2BD}"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C208269-4E29-4213-BC61-80E7C54585E8}" type="datetimeFigureOut">
              <a:rPr lang="ar-SA" smtClean="0"/>
              <a:pPr/>
              <a:t>01/12/1436</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41A2921-3F05-4DA7-823D-1CC617B9A2BD}"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C208269-4E29-4213-BC61-80E7C54585E8}" type="datetimeFigureOut">
              <a:rPr lang="ar-SA" smtClean="0"/>
              <a:pPr/>
              <a:t>01/12/1436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41A2921-3F05-4DA7-823D-1CC617B9A2B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عنصر نائب للصورة 9" descr="requisitionFormsSM.jpg"/>
          <p:cNvPicPr>
            <a:picLocks noGrp="1" noChangeAspect="1"/>
          </p:cNvPicPr>
          <p:nvPr>
            <p:ph type="pic" idx="1"/>
          </p:nvPr>
        </p:nvPicPr>
        <p:blipFill>
          <a:blip r:embed="rId2"/>
          <a:srcRect t="5929" b="5929"/>
          <a:stretch>
            <a:fillRect/>
          </a:stretch>
        </p:blipFill>
        <p:spPr/>
      </p:pic>
      <p:sp>
        <p:nvSpPr>
          <p:cNvPr id="7" name="عنوان 3"/>
          <p:cNvSpPr>
            <a:spLocks noGrp="1"/>
          </p:cNvSpPr>
          <p:nvPr>
            <p:ph type="title"/>
          </p:nvPr>
        </p:nvSpPr>
        <p:spPr>
          <a:xfrm>
            <a:off x="609600" y="1772816"/>
            <a:ext cx="2212848" cy="3070218"/>
          </a:xfrm>
        </p:spPr>
        <p:txBody>
          <a:bodyPr>
            <a:normAutofit/>
          </a:bodyPr>
          <a:lstStyle/>
          <a:p>
            <a:pPr algn="ctr"/>
            <a:r>
              <a:rPr lang="en-US" sz="4800" dirty="0" smtClean="0">
                <a:effectLst>
                  <a:outerShdw blurRad="38100" dist="38100" dir="2700000" algn="tl">
                    <a:srgbClr val="000000">
                      <a:alpha val="43137"/>
                    </a:srgbClr>
                  </a:outerShdw>
                </a:effectLst>
              </a:rPr>
              <a:t>LAB 304</a:t>
            </a:r>
            <a:br>
              <a:rPr lang="en-US" sz="4800" dirty="0" smtClean="0">
                <a:effectLst>
                  <a:outerShdw blurRad="38100" dist="38100" dir="2700000" algn="tl">
                    <a:srgbClr val="000000">
                      <a:alpha val="43137"/>
                    </a:srgbClr>
                  </a:outerShdw>
                </a:effectLst>
              </a:rPr>
            </a:br>
            <a:r>
              <a:rPr lang="en-US" sz="4800" dirty="0" smtClean="0">
                <a:effectLst>
                  <a:outerShdw blurRad="38100" dist="38100" dir="2700000" algn="tl">
                    <a:srgbClr val="000000">
                      <a:alpha val="43137"/>
                    </a:srgbClr>
                  </a:outerShdw>
                </a:effectLst>
              </a:rPr>
              <a:t/>
            </a:r>
            <a:br>
              <a:rPr lang="en-US" sz="4800" dirty="0" smtClean="0">
                <a:effectLst>
                  <a:outerShdw blurRad="38100" dist="38100" dir="2700000" algn="tl">
                    <a:srgbClr val="000000">
                      <a:alpha val="43137"/>
                    </a:srgbClr>
                  </a:outerShdw>
                </a:effectLst>
              </a:rPr>
            </a:br>
            <a:r>
              <a:rPr lang="en-US" sz="4800" dirty="0">
                <a:effectLst>
                  <a:outerShdw blurRad="38100" dist="38100" dir="2700000" algn="tl">
                    <a:srgbClr val="000000">
                      <a:alpha val="43137"/>
                    </a:srgbClr>
                  </a:outerShdw>
                </a:effectLst>
              </a:rPr>
              <a:t/>
            </a:r>
            <a:br>
              <a:rPr lang="en-US" sz="4800" dirty="0">
                <a:effectLst>
                  <a:outerShdw blurRad="38100" dist="38100" dir="2700000" algn="tl">
                    <a:srgbClr val="000000">
                      <a:alpha val="43137"/>
                    </a:srgbClr>
                  </a:outerShdw>
                </a:effectLst>
              </a:rPr>
            </a:br>
            <a:r>
              <a:rPr lang="en-US" sz="3600" dirty="0">
                <a:solidFill>
                  <a:srgbClr val="C00000"/>
                </a:solidFill>
                <a:effectLst>
                  <a:outerShdw blurRad="38100" dist="38100" dir="2700000" algn="tl">
                    <a:srgbClr val="000000">
                      <a:alpha val="43137"/>
                    </a:srgbClr>
                  </a:outerShdw>
                </a:effectLst>
              </a:rPr>
              <a:t>Lecture \ </a:t>
            </a:r>
            <a:r>
              <a:rPr lang="en-US" sz="3600" dirty="0" smtClean="0">
                <a:solidFill>
                  <a:srgbClr val="C00000"/>
                </a:solidFill>
                <a:effectLst>
                  <a:outerShdw blurRad="38100" dist="38100" dir="2700000" algn="tl">
                    <a:srgbClr val="000000">
                      <a:alpha val="43137"/>
                    </a:srgbClr>
                  </a:outerShdw>
                </a:effectLst>
              </a:rPr>
              <a:t>2</a:t>
            </a:r>
            <a:endParaRPr lang="ar-SA" sz="36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Test requisition</a:t>
            </a:r>
            <a:endParaRPr lang="ar-SA" sz="4800"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The requesting physician must check following before ordering :</a:t>
            </a:r>
          </a:p>
          <a:p>
            <a:pPr algn="l" rtl="0">
              <a:buNone/>
            </a:pPr>
            <a:r>
              <a:rPr lang="en-US" dirty="0" smtClean="0">
                <a:latin typeface="Calibri" panose="020F0502020204030204" pitchFamily="34" charset="0"/>
              </a:rPr>
              <a:t>1- availability of test in the lab .</a:t>
            </a:r>
          </a:p>
          <a:p>
            <a:pPr algn="l" rtl="0">
              <a:buNone/>
            </a:pPr>
            <a:r>
              <a:rPr lang="en-US" dirty="0" smtClean="0">
                <a:latin typeface="Calibri" panose="020F0502020204030204" pitchFamily="34" charset="0"/>
              </a:rPr>
              <a:t>2- inform the patient about the test procedure and any precaution to be taken .</a:t>
            </a:r>
          </a:p>
          <a:p>
            <a:pPr algn="l" rtl="0">
              <a:buNone/>
            </a:pPr>
            <a:r>
              <a:rPr lang="en-US" dirty="0" smtClean="0">
                <a:latin typeface="Calibri" panose="020F0502020204030204" pitchFamily="34" charset="0"/>
              </a:rPr>
              <a:t>3- instruct the staff nurse about any precautions to be taken during collection . </a:t>
            </a:r>
            <a:endParaRPr lang="ar-SA"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541266" y="3071810"/>
            <a:ext cx="6350778"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Analysis of test forms</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HAEMTOLOGY FORM</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b="1" dirty="0" smtClean="0">
                <a:solidFill>
                  <a:srgbClr val="FF0000"/>
                </a:solidFill>
                <a:latin typeface="Calibri" panose="020F0502020204030204" pitchFamily="34" charset="0"/>
              </a:rPr>
              <a:t>Consist of these tests :</a:t>
            </a:r>
          </a:p>
          <a:p>
            <a:pPr algn="l" rtl="0">
              <a:buNone/>
            </a:pPr>
            <a:r>
              <a:rPr lang="en-US" dirty="0" smtClean="0">
                <a:latin typeface="Calibri" panose="020F0502020204030204" pitchFamily="34" charset="0"/>
              </a:rPr>
              <a:t>1- CBC</a:t>
            </a:r>
          </a:p>
          <a:p>
            <a:pPr algn="l" rtl="0">
              <a:buNone/>
            </a:pPr>
            <a:r>
              <a:rPr lang="en-US" dirty="0" smtClean="0">
                <a:latin typeface="Calibri" panose="020F0502020204030204" pitchFamily="34" charset="0"/>
              </a:rPr>
              <a:t>2- Differential count</a:t>
            </a:r>
          </a:p>
          <a:p>
            <a:pPr algn="l" rtl="0">
              <a:buNone/>
            </a:pPr>
            <a:r>
              <a:rPr lang="en-US" dirty="0" smtClean="0">
                <a:latin typeface="Calibri" panose="020F0502020204030204" pitchFamily="34" charset="0"/>
              </a:rPr>
              <a:t>3- RBC morphology</a:t>
            </a:r>
          </a:p>
          <a:p>
            <a:pPr algn="l" rtl="0">
              <a:buNone/>
            </a:pPr>
            <a:r>
              <a:rPr lang="en-US" dirty="0" smtClean="0">
                <a:latin typeface="Calibri" panose="020F0502020204030204" pitchFamily="34" charset="0"/>
              </a:rPr>
              <a:t>4- Blood parasite</a:t>
            </a:r>
          </a:p>
          <a:p>
            <a:pPr algn="l" rtl="0">
              <a:buNone/>
            </a:pPr>
            <a:r>
              <a:rPr lang="en-US" dirty="0" smtClean="0">
                <a:latin typeface="Calibri" panose="020F0502020204030204" pitchFamily="34" charset="0"/>
              </a:rPr>
              <a:t>5- ESR</a:t>
            </a:r>
          </a:p>
          <a:p>
            <a:pPr algn="l" rtl="0">
              <a:buNone/>
            </a:pPr>
            <a:r>
              <a:rPr lang="en-US" dirty="0" smtClean="0">
                <a:latin typeface="Calibri" panose="020F0502020204030204" pitchFamily="34" charset="0"/>
              </a:rPr>
              <a:t>6- Sickle cell test</a:t>
            </a:r>
          </a:p>
          <a:p>
            <a:pPr algn="l" rtl="0">
              <a:buNone/>
            </a:pPr>
            <a:r>
              <a:rPr lang="en-US" dirty="0" smtClean="0">
                <a:latin typeface="Calibri" panose="020F0502020204030204" pitchFamily="34" charset="0"/>
              </a:rPr>
              <a:t>7-Reticulocyte cell account  </a:t>
            </a:r>
          </a:p>
          <a:p>
            <a:pPr algn="l" rtl="0"/>
            <a:endParaRPr lang="en-US" dirty="0" smtClean="0">
              <a:latin typeface="Calibri" panose="020F0502020204030204" pitchFamily="34" charset="0"/>
            </a:endParaRPr>
          </a:p>
          <a:p>
            <a:pPr algn="l" rtl="0"/>
            <a:endParaRPr lang="ar-SA"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j.jpg"/>
          <p:cNvPicPr>
            <a:picLocks noChangeAspect="1"/>
          </p:cNvPicPr>
          <p:nvPr/>
        </p:nvPicPr>
        <p:blipFill>
          <a:blip r:embed="rId2"/>
          <a:stretch>
            <a:fillRect/>
          </a:stretch>
        </p:blipFill>
        <p:spPr>
          <a:xfrm>
            <a:off x="1142976" y="714356"/>
            <a:ext cx="6929486" cy="535785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CHEMISTRY FORM</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b="1" dirty="0" smtClean="0">
                <a:solidFill>
                  <a:srgbClr val="FF0000"/>
                </a:solidFill>
                <a:latin typeface="Calibri" panose="020F0502020204030204" pitchFamily="34" charset="0"/>
              </a:rPr>
              <a:t>Consist of these tests :</a:t>
            </a:r>
            <a:endParaRPr lang="en-US" b="1" dirty="0" smtClean="0">
              <a:latin typeface="Calibri" panose="020F0502020204030204" pitchFamily="34" charset="0"/>
            </a:endParaRPr>
          </a:p>
          <a:p>
            <a:pPr algn="l" rtl="0">
              <a:buNone/>
            </a:pPr>
            <a:r>
              <a:rPr lang="en-US" dirty="0" smtClean="0">
                <a:latin typeface="Calibri" panose="020F0502020204030204" pitchFamily="34" charset="0"/>
              </a:rPr>
              <a:t>1- U/E test ( urea &amp; electrolyte )</a:t>
            </a:r>
          </a:p>
          <a:p>
            <a:pPr algn="l" rtl="0">
              <a:buNone/>
            </a:pPr>
            <a:r>
              <a:rPr lang="en-US" dirty="0" smtClean="0">
                <a:latin typeface="Calibri" panose="020F0502020204030204" pitchFamily="34" charset="0"/>
              </a:rPr>
              <a:t>2- LFT ( liver function test )</a:t>
            </a:r>
          </a:p>
          <a:p>
            <a:pPr algn="l" rtl="0">
              <a:buNone/>
            </a:pPr>
            <a:r>
              <a:rPr lang="en-US" dirty="0" smtClean="0">
                <a:latin typeface="Calibri" panose="020F0502020204030204" pitchFamily="34" charset="0"/>
              </a:rPr>
              <a:t>3- RFT or KFT ( renal function test )</a:t>
            </a:r>
          </a:p>
          <a:p>
            <a:pPr algn="l" rtl="0">
              <a:buNone/>
            </a:pPr>
            <a:r>
              <a:rPr lang="en-US" dirty="0" smtClean="0">
                <a:latin typeface="Calibri" panose="020F0502020204030204" pitchFamily="34" charset="0"/>
              </a:rPr>
              <a:t>4- Lipid profile</a:t>
            </a:r>
          </a:p>
          <a:p>
            <a:pPr algn="l" rtl="0">
              <a:buNone/>
            </a:pPr>
            <a:r>
              <a:rPr lang="en-US" dirty="0" smtClean="0">
                <a:latin typeface="Calibri" panose="020F0502020204030204" pitchFamily="34" charset="0"/>
              </a:rPr>
              <a:t>5- Cardiac enzyme</a:t>
            </a:r>
          </a:p>
          <a:p>
            <a:pPr algn="l" rtl="0">
              <a:buNone/>
            </a:pPr>
            <a:r>
              <a:rPr lang="en-US" dirty="0" smtClean="0">
                <a:latin typeface="Calibri" panose="020F0502020204030204" pitchFamily="34" charset="0"/>
              </a:rPr>
              <a:t>6- </a:t>
            </a:r>
            <a:r>
              <a:rPr lang="en-US" strike="sngStrike" dirty="0" smtClean="0">
                <a:latin typeface="Calibri" panose="020F0502020204030204" pitchFamily="34" charset="0"/>
              </a:rPr>
              <a:t>other tests</a:t>
            </a:r>
            <a:endParaRPr lang="ar-SA" strike="sngStrike"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descr="011.jpg"/>
          <p:cNvPicPr>
            <a:picLocks noChangeAspect="1"/>
          </p:cNvPicPr>
          <p:nvPr/>
        </p:nvPicPr>
        <p:blipFill>
          <a:blip r:embed="rId2"/>
          <a:stretch>
            <a:fillRect/>
          </a:stretch>
        </p:blipFill>
        <p:spPr>
          <a:xfrm>
            <a:off x="0" y="0"/>
            <a:ext cx="9144000" cy="6858000"/>
          </a:xfrm>
          <a:prstGeom prst="rect">
            <a:avLst/>
          </a:prstGeom>
        </p:spPr>
      </p:pic>
      <p:sp>
        <p:nvSpPr>
          <p:cNvPr id="7" name="مستطيل 6"/>
          <p:cNvSpPr/>
          <p:nvPr/>
        </p:nvSpPr>
        <p:spPr>
          <a:xfrm>
            <a:off x="3071802" y="1785926"/>
            <a:ext cx="1214446" cy="24288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0" y="1857364"/>
            <a:ext cx="1142976" cy="235745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ستطيل 8"/>
          <p:cNvSpPr/>
          <p:nvPr/>
        </p:nvSpPr>
        <p:spPr>
          <a:xfrm>
            <a:off x="5929322" y="3143248"/>
            <a:ext cx="1357322" cy="9286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مستطيل 9"/>
          <p:cNvSpPr/>
          <p:nvPr/>
        </p:nvSpPr>
        <p:spPr>
          <a:xfrm>
            <a:off x="5786446" y="4071942"/>
            <a:ext cx="1428760" cy="857256"/>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وسيلة شرح خطية 1 10"/>
          <p:cNvSpPr/>
          <p:nvPr/>
        </p:nvSpPr>
        <p:spPr>
          <a:xfrm>
            <a:off x="7786710" y="1285860"/>
            <a:ext cx="1214446" cy="1785950"/>
          </a:xfrm>
          <a:prstGeom prst="borderCallout1">
            <a:avLst>
              <a:gd name="adj1" fmla="val 23202"/>
              <a:gd name="adj2" fmla="val -695"/>
              <a:gd name="adj3" fmla="val 111758"/>
              <a:gd name="adj4" fmla="val -78708"/>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rgbClr val="FF0000"/>
                </a:solidFill>
              </a:rPr>
              <a:t>Cardiac enzyme</a:t>
            </a:r>
            <a:endParaRPr lang="ar-SA" b="1" dirty="0">
              <a:solidFill>
                <a:srgbClr val="FF0000"/>
              </a:solidFill>
            </a:endParaRPr>
          </a:p>
        </p:txBody>
      </p:sp>
      <p:sp>
        <p:nvSpPr>
          <p:cNvPr id="12" name="وسيلة شرح خطية 1 11"/>
          <p:cNvSpPr/>
          <p:nvPr/>
        </p:nvSpPr>
        <p:spPr>
          <a:xfrm>
            <a:off x="7000892" y="5572140"/>
            <a:ext cx="928694" cy="785818"/>
          </a:xfrm>
          <a:prstGeom prst="borderCallout1">
            <a:avLst>
              <a:gd name="adj1" fmla="val 22123"/>
              <a:gd name="adj2" fmla="val -1198"/>
              <a:gd name="adj3" fmla="val -79752"/>
              <a:gd name="adj4" fmla="val -21209"/>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rgbClr val="FF0000"/>
                </a:solidFill>
              </a:rPr>
              <a:t>Lipid profile</a:t>
            </a:r>
            <a:endParaRPr lang="ar-SA" b="1" dirty="0">
              <a:solidFill>
                <a:srgbClr val="FF0000"/>
              </a:solidFill>
            </a:endParaRPr>
          </a:p>
        </p:txBody>
      </p:sp>
      <p:sp>
        <p:nvSpPr>
          <p:cNvPr id="13" name="وسيلة شرح خطية 1 12"/>
          <p:cNvSpPr/>
          <p:nvPr/>
        </p:nvSpPr>
        <p:spPr>
          <a:xfrm>
            <a:off x="2500298" y="285728"/>
            <a:ext cx="857256" cy="714380"/>
          </a:xfrm>
          <a:prstGeom prst="borderCallout1">
            <a:avLst>
              <a:gd name="adj1" fmla="val 50904"/>
              <a:gd name="adj2" fmla="val 100652"/>
              <a:gd name="adj3" fmla="val 214528"/>
              <a:gd name="adj4" fmla="val 161472"/>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rgbClr val="FF0000"/>
                </a:solidFill>
              </a:rPr>
              <a:t>LFT</a:t>
            </a:r>
            <a:endParaRPr lang="ar-SA" b="1" dirty="0">
              <a:solidFill>
                <a:srgbClr val="FF0000"/>
              </a:solidFill>
            </a:endParaRPr>
          </a:p>
        </p:txBody>
      </p:sp>
      <p:sp>
        <p:nvSpPr>
          <p:cNvPr id="14" name="وسيلة شرح خطية 1 13"/>
          <p:cNvSpPr/>
          <p:nvPr/>
        </p:nvSpPr>
        <p:spPr>
          <a:xfrm>
            <a:off x="357158" y="285728"/>
            <a:ext cx="714380" cy="642942"/>
          </a:xfrm>
          <a:prstGeom prst="borderCallout1">
            <a:avLst>
              <a:gd name="adj1" fmla="val 97075"/>
              <a:gd name="adj2" fmla="val 26913"/>
              <a:gd name="adj3" fmla="val 240293"/>
              <a:gd name="adj4" fmla="val 13609"/>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rgbClr val="FF0000"/>
                </a:solidFill>
              </a:rPr>
              <a:t>U/E</a:t>
            </a:r>
            <a:endParaRPr lang="ar-SA"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bg/>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bg/>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bg/>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build="allAtOnce" animBg="1"/>
      <p:bldP spid="12" grpId="0" build="allAtOnce" animBg="1"/>
      <p:bldP spid="13" grpId="0" build="allAtOnce" animBg="1"/>
      <p:bldP spid="14" grpId="0" build="allAtOnce"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008.jpg"/>
          <p:cNvPicPr>
            <a:picLocks noChangeAspect="1"/>
          </p:cNvPicPr>
          <p:nvPr/>
        </p:nvPicPr>
        <p:blipFill>
          <a:blip r:embed="rId2"/>
          <a:stretch>
            <a:fillRect/>
          </a:stretch>
        </p:blipFill>
        <p:spPr>
          <a:xfrm>
            <a:off x="1142976" y="0"/>
            <a:ext cx="6786610" cy="68580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SEROLOGY FORM ABB.</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ASO: </a:t>
            </a:r>
            <a:r>
              <a:rPr lang="en-US" dirty="0" err="1" smtClean="0">
                <a:latin typeface="Calibri" panose="020F0502020204030204" pitchFamily="34" charset="0"/>
              </a:rPr>
              <a:t>Antistreptolysin</a:t>
            </a:r>
            <a:r>
              <a:rPr lang="en-US" dirty="0" smtClean="0">
                <a:latin typeface="Calibri" panose="020F0502020204030204" pitchFamily="34" charset="0"/>
              </a:rPr>
              <a:t> O Titer(streptococcal infection)</a:t>
            </a:r>
          </a:p>
          <a:p>
            <a:pPr algn="l" rtl="0"/>
            <a:r>
              <a:rPr lang="en-US" dirty="0" smtClean="0">
                <a:latin typeface="Calibri" panose="020F0502020204030204" pitchFamily="34" charset="0"/>
              </a:rPr>
              <a:t>VDRL : Venereal disease research laboratory (syphilis caused by </a:t>
            </a:r>
            <a:r>
              <a:rPr lang="en-US" dirty="0" err="1" smtClean="0">
                <a:latin typeface="Calibri" panose="020F0502020204030204" pitchFamily="34" charset="0"/>
              </a:rPr>
              <a:t>Treponema</a:t>
            </a:r>
            <a:r>
              <a:rPr lang="en-US" dirty="0" smtClean="0">
                <a:latin typeface="Calibri" panose="020F0502020204030204" pitchFamily="34" charset="0"/>
              </a:rPr>
              <a:t> </a:t>
            </a:r>
            <a:r>
              <a:rPr lang="en-US" dirty="0" err="1" smtClean="0">
                <a:latin typeface="Calibri" panose="020F0502020204030204" pitchFamily="34" charset="0"/>
              </a:rPr>
              <a:t>pallidum</a:t>
            </a:r>
            <a:r>
              <a:rPr lang="en-US" dirty="0" smtClean="0">
                <a:latin typeface="Calibri" panose="020F0502020204030204" pitchFamily="34" charset="0"/>
              </a:rPr>
              <a:t> )</a:t>
            </a:r>
          </a:p>
          <a:p>
            <a:pPr algn="l" rtl="0"/>
            <a:r>
              <a:rPr lang="en-US" dirty="0" smtClean="0">
                <a:latin typeface="Calibri" panose="020F0502020204030204" pitchFamily="34" charset="0"/>
              </a:rPr>
              <a:t>TPHA : </a:t>
            </a:r>
            <a:r>
              <a:rPr lang="en-US" dirty="0" err="1" smtClean="0">
                <a:latin typeface="Calibri" panose="020F0502020204030204" pitchFamily="34" charset="0"/>
              </a:rPr>
              <a:t>Treponema</a:t>
            </a:r>
            <a:r>
              <a:rPr lang="en-US" dirty="0" smtClean="0">
                <a:latin typeface="Calibri" panose="020F0502020204030204" pitchFamily="34" charset="0"/>
              </a:rPr>
              <a:t> </a:t>
            </a:r>
            <a:r>
              <a:rPr lang="en-US" dirty="0" err="1" smtClean="0">
                <a:latin typeface="Calibri" panose="020F0502020204030204" pitchFamily="34" charset="0"/>
              </a:rPr>
              <a:t>Pallidum</a:t>
            </a:r>
            <a:r>
              <a:rPr lang="en-US" dirty="0" smtClean="0">
                <a:latin typeface="Calibri" panose="020F0502020204030204" pitchFamily="34" charset="0"/>
              </a:rPr>
              <a:t> </a:t>
            </a:r>
            <a:r>
              <a:rPr lang="en-US" dirty="0" err="1" smtClean="0">
                <a:latin typeface="Calibri" panose="020F0502020204030204" pitchFamily="34" charset="0"/>
              </a:rPr>
              <a:t>Haemagglutination</a:t>
            </a:r>
            <a:r>
              <a:rPr lang="en-US" dirty="0" smtClean="0">
                <a:latin typeface="Calibri" panose="020F0502020204030204" pitchFamily="34" charset="0"/>
              </a:rPr>
              <a:t> Assay (syphilis caused by </a:t>
            </a:r>
            <a:r>
              <a:rPr lang="en-US" dirty="0" err="1" smtClean="0">
                <a:latin typeface="Calibri" panose="020F0502020204030204" pitchFamily="34" charset="0"/>
              </a:rPr>
              <a:t>Treponema</a:t>
            </a:r>
            <a:r>
              <a:rPr lang="en-US" dirty="0" smtClean="0">
                <a:latin typeface="Calibri" panose="020F0502020204030204" pitchFamily="34" charset="0"/>
              </a:rPr>
              <a:t> </a:t>
            </a:r>
            <a:r>
              <a:rPr lang="en-US" dirty="0" err="1" smtClean="0">
                <a:latin typeface="Calibri" panose="020F0502020204030204" pitchFamily="34" charset="0"/>
              </a:rPr>
              <a:t>pallidum</a:t>
            </a:r>
            <a:r>
              <a:rPr lang="en-US" dirty="0" smtClean="0">
                <a:latin typeface="Calibri" panose="020F0502020204030204" pitchFamily="34" charset="0"/>
              </a:rPr>
              <a:t> )</a:t>
            </a:r>
          </a:p>
          <a:p>
            <a:pPr algn="l" rtl="0"/>
            <a:r>
              <a:rPr lang="en-US" dirty="0" err="1" smtClean="0">
                <a:latin typeface="Calibri" panose="020F0502020204030204" pitchFamily="34" charset="0"/>
              </a:rPr>
              <a:t>Widal</a:t>
            </a:r>
            <a:r>
              <a:rPr lang="en-US" dirty="0" smtClean="0">
                <a:latin typeface="Calibri" panose="020F0502020204030204" pitchFamily="34" charset="0"/>
              </a:rPr>
              <a:t> test : (typhoid fever )</a:t>
            </a:r>
          </a:p>
          <a:p>
            <a:pPr algn="l" rtl="0"/>
            <a:r>
              <a:rPr lang="en-US" dirty="0" smtClean="0">
                <a:latin typeface="Calibri" panose="020F0502020204030204" pitchFamily="34" charset="0"/>
              </a:rPr>
              <a:t>TOXO : Toxoplasmosis (</a:t>
            </a:r>
            <a:r>
              <a:rPr lang="en-US" i="1" dirty="0" err="1" smtClean="0">
                <a:latin typeface="Calibri" panose="020F0502020204030204" pitchFamily="34" charset="0"/>
              </a:rPr>
              <a:t>Toxoplasma</a:t>
            </a:r>
            <a:r>
              <a:rPr lang="en-US" i="1" dirty="0" smtClean="0">
                <a:latin typeface="Calibri" panose="020F0502020204030204" pitchFamily="34" charset="0"/>
              </a:rPr>
              <a:t> </a:t>
            </a:r>
            <a:r>
              <a:rPr lang="en-US" i="1" dirty="0" err="1" smtClean="0">
                <a:latin typeface="Calibri" panose="020F0502020204030204" pitchFamily="34" charset="0"/>
              </a:rPr>
              <a:t>gondii</a:t>
            </a:r>
            <a:r>
              <a:rPr lang="en-US" i="1" dirty="0" smtClean="0">
                <a:latin typeface="Calibri" panose="020F0502020204030204" pitchFamily="34" charset="0"/>
              </a:rPr>
              <a:t> </a:t>
            </a:r>
            <a:r>
              <a:rPr lang="en-US" dirty="0" smtClean="0">
                <a:latin typeface="Calibri" panose="020F0502020204030204" pitchFamily="34" charset="0"/>
              </a:rPr>
              <a:t>parasite )</a:t>
            </a:r>
          </a:p>
          <a:p>
            <a:pPr algn="l" rtl="0">
              <a:buNone/>
            </a:pPr>
            <a:endParaRPr lang="en-US" dirty="0" smtClean="0">
              <a:latin typeface="Calibri" panose="020F0502020204030204" pitchFamily="34" charset="0"/>
            </a:endParaRPr>
          </a:p>
          <a:p>
            <a:pPr algn="l" rtl="0">
              <a:buNone/>
            </a:pPr>
            <a:endParaRPr lang="ar-SA"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009.jpg"/>
          <p:cNvPicPr>
            <a:picLocks noChangeAspect="1"/>
          </p:cNvPicPr>
          <p:nvPr/>
        </p:nvPicPr>
        <p:blipFill>
          <a:blip r:embed="rId2"/>
          <a:stretch>
            <a:fillRect/>
          </a:stretch>
        </p:blipFill>
        <p:spPr>
          <a:xfrm>
            <a:off x="1000100" y="785794"/>
            <a:ext cx="7215238" cy="5357850"/>
          </a:xfrm>
          <a:prstGeom prst="rect">
            <a:avLst/>
          </a:prstGeom>
        </p:spPr>
      </p:pic>
      <p:sp>
        <p:nvSpPr>
          <p:cNvPr id="3" name="مستطيل 2"/>
          <p:cNvSpPr/>
          <p:nvPr/>
        </p:nvSpPr>
        <p:spPr>
          <a:xfrm>
            <a:off x="3286116" y="357166"/>
            <a:ext cx="2683747"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Sensitivity test</a:t>
            </a:r>
            <a:endParaRPr lang="ar-SA"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006.jpg"/>
          <p:cNvPicPr>
            <a:picLocks noChangeAspect="1"/>
          </p:cNvPicPr>
          <p:nvPr/>
        </p:nvPicPr>
        <p:blipFill>
          <a:blip r:embed="rId2"/>
          <a:stretch>
            <a:fillRect/>
          </a:stretch>
        </p:blipFill>
        <p:spPr>
          <a:xfrm>
            <a:off x="1142976" y="0"/>
            <a:ext cx="6786609"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Learning objectives</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6" name="عنصر نائب للمحتوى 5"/>
          <p:cNvSpPr>
            <a:spLocks noGrp="1"/>
          </p:cNvSpPr>
          <p:nvPr>
            <p:ph idx="1"/>
          </p:nvPr>
        </p:nvSpPr>
        <p:spPr/>
        <p:txBody>
          <a:bodyPr/>
          <a:lstStyle/>
          <a:p>
            <a:pPr algn="l" rtl="0"/>
            <a:r>
              <a:rPr lang="en-US" dirty="0" smtClean="0">
                <a:latin typeface="Calibri" panose="020F0502020204030204" pitchFamily="34" charset="0"/>
              </a:rPr>
              <a:t>Recognize types of test forms.</a:t>
            </a:r>
          </a:p>
          <a:p>
            <a:pPr algn="l" rtl="0"/>
            <a:r>
              <a:rPr lang="en-US" dirty="0" smtClean="0">
                <a:latin typeface="Calibri" panose="020F0502020204030204" pitchFamily="34" charset="0"/>
              </a:rPr>
              <a:t>General feature of the test forms .</a:t>
            </a:r>
          </a:p>
          <a:p>
            <a:pPr algn="l" rtl="0"/>
            <a:r>
              <a:rPr lang="en-US" dirty="0" smtClean="0">
                <a:latin typeface="Calibri" panose="020F0502020204030204" pitchFamily="34" charset="0"/>
              </a:rPr>
              <a:t>To know the Criteria for filling the forms.</a:t>
            </a:r>
          </a:p>
          <a:p>
            <a:pPr algn="l" rtl="0"/>
            <a:r>
              <a:rPr lang="en-US" dirty="0" smtClean="0">
                <a:latin typeface="Calibri" panose="020F0502020204030204" pitchFamily="34" charset="0"/>
              </a:rPr>
              <a:t>Analyze test forms.</a:t>
            </a:r>
          </a:p>
          <a:p>
            <a:pPr algn="l" rtl="0"/>
            <a:r>
              <a:rPr lang="en-US" dirty="0" smtClean="0">
                <a:latin typeface="Calibri" panose="020F0502020204030204" pitchFamily="34" charset="0"/>
              </a:rPr>
              <a:t>List the specimen types.</a:t>
            </a:r>
          </a:p>
          <a:p>
            <a:pPr algn="l" rtl="0"/>
            <a:r>
              <a:rPr lang="en-US" dirty="0" smtClean="0">
                <a:latin typeface="Calibri" panose="020F0502020204030204" pitchFamily="34" charset="0"/>
              </a:rPr>
              <a:t>Pre and Post- specimen collection check. </a:t>
            </a:r>
          </a:p>
          <a:p>
            <a:pPr algn="l" rtl="0"/>
            <a:endParaRPr lang="en-US"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HORMONES FORM</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lnSpcReduction="10000"/>
          </a:bodyPr>
          <a:lstStyle/>
          <a:p>
            <a:pPr algn="l" rtl="0"/>
            <a:r>
              <a:rPr lang="en-US" dirty="0" smtClean="0">
                <a:latin typeface="Calibri" panose="020F0502020204030204" pitchFamily="34" charset="0"/>
              </a:rPr>
              <a:t>T3 : </a:t>
            </a:r>
            <a:r>
              <a:rPr lang="en-US" dirty="0" err="1" smtClean="0">
                <a:latin typeface="Calibri" panose="020F0502020204030204" pitchFamily="34" charset="0"/>
              </a:rPr>
              <a:t>Triiodothyronine</a:t>
            </a:r>
            <a:endParaRPr lang="en-US" dirty="0" smtClean="0">
              <a:latin typeface="Calibri" panose="020F0502020204030204" pitchFamily="34" charset="0"/>
            </a:endParaRPr>
          </a:p>
          <a:p>
            <a:pPr algn="l" rtl="0"/>
            <a:r>
              <a:rPr lang="en-US" dirty="0" smtClean="0">
                <a:latin typeface="Calibri" panose="020F0502020204030204" pitchFamily="34" charset="0"/>
              </a:rPr>
              <a:t>T4 : </a:t>
            </a:r>
            <a:r>
              <a:rPr lang="en-US" dirty="0" err="1" smtClean="0">
                <a:latin typeface="Calibri" panose="020F0502020204030204" pitchFamily="34" charset="0"/>
              </a:rPr>
              <a:t>Thyroxine</a:t>
            </a:r>
            <a:endParaRPr lang="en-US" dirty="0" smtClean="0">
              <a:latin typeface="Calibri" panose="020F0502020204030204" pitchFamily="34" charset="0"/>
            </a:endParaRPr>
          </a:p>
          <a:p>
            <a:pPr algn="l" rtl="0"/>
            <a:r>
              <a:rPr lang="en-US" dirty="0" smtClean="0">
                <a:latin typeface="Calibri" panose="020F0502020204030204" pitchFamily="34" charset="0"/>
              </a:rPr>
              <a:t>TSH : Thyroid-stimulating Hormone</a:t>
            </a:r>
          </a:p>
          <a:p>
            <a:pPr algn="l" rtl="0"/>
            <a:r>
              <a:rPr lang="en-US" dirty="0" smtClean="0">
                <a:latin typeface="Calibri" panose="020F0502020204030204" pitchFamily="34" charset="0"/>
              </a:rPr>
              <a:t>PTH : Parathyroid Hormone</a:t>
            </a:r>
          </a:p>
          <a:p>
            <a:pPr algn="l" rtl="0"/>
            <a:r>
              <a:rPr lang="en-US" dirty="0" smtClean="0">
                <a:latin typeface="Calibri" panose="020F0502020204030204" pitchFamily="34" charset="0"/>
              </a:rPr>
              <a:t>FSH : Follicle-stimulating Hormone</a:t>
            </a:r>
          </a:p>
          <a:p>
            <a:pPr algn="l" rtl="0"/>
            <a:r>
              <a:rPr lang="en-US" dirty="0" smtClean="0">
                <a:latin typeface="Calibri" panose="020F0502020204030204" pitchFamily="34" charset="0"/>
              </a:rPr>
              <a:t>LH : Luteinizing hormone </a:t>
            </a:r>
          </a:p>
          <a:p>
            <a:pPr algn="l" rtl="0"/>
            <a:r>
              <a:rPr lang="en-US" dirty="0" smtClean="0">
                <a:latin typeface="Calibri" panose="020F0502020204030204" pitchFamily="34" charset="0"/>
              </a:rPr>
              <a:t>PRL : Prolactin</a:t>
            </a:r>
          </a:p>
          <a:p>
            <a:pPr algn="l" rtl="0"/>
            <a:r>
              <a:rPr lang="en-US" dirty="0" smtClean="0">
                <a:latin typeface="Calibri" panose="020F0502020204030204" pitchFamily="34" charset="0"/>
              </a:rPr>
              <a:t>βHCG : Human Chorionic Gonadotropin ( </a:t>
            </a:r>
            <a:r>
              <a:rPr lang="en-US" dirty="0" err="1" smtClean="0">
                <a:latin typeface="Calibri" panose="020F0502020204030204" pitchFamily="34" charset="0"/>
              </a:rPr>
              <a:t>preg</a:t>
            </a:r>
            <a:r>
              <a:rPr lang="en-US" dirty="0" smtClean="0">
                <a:latin typeface="Calibri" panose="020F0502020204030204" pitchFamily="34" charset="0"/>
              </a:rPr>
              <a:t>. Test )</a:t>
            </a:r>
          </a:p>
          <a:p>
            <a:pPr algn="l" rtl="0"/>
            <a:r>
              <a:rPr lang="en-US" dirty="0" smtClean="0">
                <a:latin typeface="Calibri" panose="020F0502020204030204" pitchFamily="34" charset="0"/>
              </a:rPr>
              <a:t>ACTH : Adrenocorticotropic Hormone (excessive or deficient cortisol in the body ) </a:t>
            </a:r>
          </a:p>
          <a:p>
            <a:pPr algn="l" rtl="0"/>
            <a:endParaRPr lang="ar-SA"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h.jpg"/>
          <p:cNvPicPr>
            <a:picLocks noChangeAspect="1"/>
          </p:cNvPicPr>
          <p:nvPr/>
        </p:nvPicPr>
        <p:blipFill>
          <a:blip r:embed="rId2"/>
          <a:stretch>
            <a:fillRect/>
          </a:stretch>
        </p:blipFill>
        <p:spPr>
          <a:xfrm>
            <a:off x="1142976" y="857232"/>
            <a:ext cx="7072362" cy="5214974"/>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004.jpg"/>
          <p:cNvPicPr>
            <a:picLocks noChangeAspect="1"/>
          </p:cNvPicPr>
          <p:nvPr/>
        </p:nvPicPr>
        <p:blipFill>
          <a:blip r:embed="rId2"/>
          <a:stretch>
            <a:fillRect/>
          </a:stretch>
        </p:blipFill>
        <p:spPr>
          <a:xfrm>
            <a:off x="1000100" y="642918"/>
            <a:ext cx="7072362" cy="571504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STOOL ANALYSIS FORM ABB.</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a:xfrm>
            <a:off x="142844" y="1992208"/>
            <a:ext cx="9001156" cy="4389120"/>
          </a:xfrm>
        </p:spPr>
        <p:txBody>
          <a:bodyPr/>
          <a:lstStyle/>
          <a:p>
            <a:pPr algn="l" rtl="0"/>
            <a:r>
              <a:rPr lang="en-US" dirty="0" err="1" smtClean="0">
                <a:latin typeface="Calibri" panose="020F0502020204030204" pitchFamily="34" charset="0"/>
              </a:rPr>
              <a:t>E.histo</a:t>
            </a:r>
            <a:r>
              <a:rPr lang="en-US" dirty="0" smtClean="0">
                <a:latin typeface="Calibri" panose="020F0502020204030204" pitchFamily="34" charset="0"/>
              </a:rPr>
              <a:t> .veg. : </a:t>
            </a:r>
            <a:r>
              <a:rPr lang="en-US" i="1" dirty="0" err="1" smtClean="0">
                <a:latin typeface="Calibri" panose="020F0502020204030204" pitchFamily="34" charset="0"/>
              </a:rPr>
              <a:t>Entamoeba</a:t>
            </a:r>
            <a:r>
              <a:rPr lang="en-US" i="1" dirty="0" smtClean="0">
                <a:latin typeface="Calibri" panose="020F0502020204030204" pitchFamily="34" charset="0"/>
              </a:rPr>
              <a:t> </a:t>
            </a:r>
            <a:r>
              <a:rPr lang="en-US" i="1" dirty="0" err="1" smtClean="0">
                <a:latin typeface="Calibri" panose="020F0502020204030204" pitchFamily="34" charset="0"/>
              </a:rPr>
              <a:t>histolytica</a:t>
            </a:r>
            <a:r>
              <a:rPr lang="en-US" i="1" dirty="0" smtClean="0">
                <a:latin typeface="Calibri" panose="020F0502020204030204" pitchFamily="34" charset="0"/>
              </a:rPr>
              <a:t> </a:t>
            </a:r>
            <a:r>
              <a:rPr lang="en-US" dirty="0" smtClean="0">
                <a:latin typeface="Calibri" panose="020F0502020204030204" pitchFamily="34" charset="0"/>
              </a:rPr>
              <a:t>vegetative(</a:t>
            </a:r>
            <a:r>
              <a:rPr lang="en-US" dirty="0" err="1" smtClean="0">
                <a:latin typeface="Calibri" panose="020F0502020204030204" pitchFamily="34" charset="0"/>
              </a:rPr>
              <a:t>trophozoite</a:t>
            </a:r>
            <a:r>
              <a:rPr lang="en-US" dirty="0" smtClean="0">
                <a:latin typeface="Calibri" panose="020F0502020204030204" pitchFamily="34" charset="0"/>
              </a:rPr>
              <a:t>)</a:t>
            </a:r>
          </a:p>
          <a:p>
            <a:pPr algn="l" rtl="0"/>
            <a:r>
              <a:rPr lang="en-US" dirty="0" smtClean="0">
                <a:latin typeface="Calibri" panose="020F0502020204030204" pitchFamily="34" charset="0"/>
              </a:rPr>
              <a:t>E. </a:t>
            </a:r>
            <a:r>
              <a:rPr lang="en-US" dirty="0" err="1" smtClean="0">
                <a:latin typeface="Calibri" panose="020F0502020204030204" pitchFamily="34" charset="0"/>
              </a:rPr>
              <a:t>histo</a:t>
            </a:r>
            <a:r>
              <a:rPr lang="en-US" dirty="0" smtClean="0">
                <a:latin typeface="Calibri" panose="020F0502020204030204" pitchFamily="34" charset="0"/>
              </a:rPr>
              <a:t>. Cyst : </a:t>
            </a:r>
            <a:r>
              <a:rPr lang="en-US" i="1" dirty="0" err="1" smtClean="0">
                <a:latin typeface="Calibri" panose="020F0502020204030204" pitchFamily="34" charset="0"/>
              </a:rPr>
              <a:t>Entamoeba</a:t>
            </a:r>
            <a:r>
              <a:rPr lang="en-US" i="1" dirty="0" smtClean="0">
                <a:latin typeface="Calibri" panose="020F0502020204030204" pitchFamily="34" charset="0"/>
              </a:rPr>
              <a:t> </a:t>
            </a:r>
            <a:r>
              <a:rPr lang="en-US" i="1" dirty="0" err="1" smtClean="0">
                <a:latin typeface="Calibri" panose="020F0502020204030204" pitchFamily="34" charset="0"/>
              </a:rPr>
              <a:t>histolytica</a:t>
            </a:r>
            <a:r>
              <a:rPr lang="en-US" i="1" dirty="0" smtClean="0">
                <a:latin typeface="Calibri" panose="020F0502020204030204" pitchFamily="34" charset="0"/>
              </a:rPr>
              <a:t> </a:t>
            </a:r>
            <a:r>
              <a:rPr lang="en-US" dirty="0" smtClean="0">
                <a:latin typeface="Calibri" panose="020F0502020204030204" pitchFamily="34" charset="0"/>
              </a:rPr>
              <a:t>cyst</a:t>
            </a:r>
          </a:p>
          <a:p>
            <a:pPr algn="l" rtl="0"/>
            <a:r>
              <a:rPr lang="en-US" dirty="0" smtClean="0">
                <a:latin typeface="Calibri" panose="020F0502020204030204" pitchFamily="34" charset="0"/>
              </a:rPr>
              <a:t>E. coli veg. : </a:t>
            </a:r>
            <a:r>
              <a:rPr lang="en-US" i="1" dirty="0" err="1" smtClean="0">
                <a:latin typeface="Calibri" panose="020F0502020204030204" pitchFamily="34" charset="0"/>
              </a:rPr>
              <a:t>Entamoeba</a:t>
            </a:r>
            <a:r>
              <a:rPr lang="en-US" i="1" dirty="0" smtClean="0">
                <a:latin typeface="Calibri" panose="020F0502020204030204" pitchFamily="34" charset="0"/>
              </a:rPr>
              <a:t> coli </a:t>
            </a:r>
            <a:r>
              <a:rPr lang="en-US" dirty="0" smtClean="0">
                <a:latin typeface="Calibri" panose="020F0502020204030204" pitchFamily="34" charset="0"/>
              </a:rPr>
              <a:t>vegetative</a:t>
            </a:r>
          </a:p>
          <a:p>
            <a:pPr algn="l" rtl="0"/>
            <a:r>
              <a:rPr lang="en-US" dirty="0" smtClean="0">
                <a:latin typeface="Calibri" panose="020F0502020204030204" pitchFamily="34" charset="0"/>
              </a:rPr>
              <a:t>E. coli cyst : </a:t>
            </a:r>
            <a:r>
              <a:rPr lang="en-US" i="1" dirty="0" err="1" smtClean="0">
                <a:latin typeface="Calibri" panose="020F0502020204030204" pitchFamily="34" charset="0"/>
              </a:rPr>
              <a:t>Entamoeba</a:t>
            </a:r>
            <a:r>
              <a:rPr lang="en-US" i="1" dirty="0" smtClean="0">
                <a:latin typeface="Calibri" panose="020F0502020204030204" pitchFamily="34" charset="0"/>
              </a:rPr>
              <a:t> coli </a:t>
            </a:r>
            <a:r>
              <a:rPr lang="en-US" dirty="0" smtClean="0">
                <a:latin typeface="Calibri" panose="020F0502020204030204" pitchFamily="34" charset="0"/>
              </a:rPr>
              <a:t>cyst </a:t>
            </a:r>
          </a:p>
          <a:p>
            <a:pPr algn="l" rtl="0"/>
            <a:r>
              <a:rPr lang="en-US" dirty="0" smtClean="0">
                <a:latin typeface="Calibri" panose="020F0502020204030204" pitchFamily="34" charset="0"/>
              </a:rPr>
              <a:t>G. </a:t>
            </a:r>
            <a:r>
              <a:rPr lang="en-US" dirty="0" err="1" smtClean="0">
                <a:latin typeface="Calibri" panose="020F0502020204030204" pitchFamily="34" charset="0"/>
              </a:rPr>
              <a:t>lamblia</a:t>
            </a:r>
            <a:r>
              <a:rPr lang="en-US" dirty="0" smtClean="0">
                <a:latin typeface="Calibri" panose="020F0502020204030204" pitchFamily="34" charset="0"/>
              </a:rPr>
              <a:t> : </a:t>
            </a:r>
            <a:r>
              <a:rPr lang="en-US" i="1" dirty="0" err="1" smtClean="0">
                <a:latin typeface="Calibri" panose="020F0502020204030204" pitchFamily="34" charset="0"/>
              </a:rPr>
              <a:t>Giardia</a:t>
            </a:r>
            <a:r>
              <a:rPr lang="en-US" i="1" dirty="0" smtClean="0">
                <a:latin typeface="Calibri" panose="020F0502020204030204" pitchFamily="34" charset="0"/>
              </a:rPr>
              <a:t> </a:t>
            </a:r>
            <a:r>
              <a:rPr lang="en-US" i="1" dirty="0" err="1" smtClean="0">
                <a:latin typeface="Calibri" panose="020F0502020204030204" pitchFamily="34" charset="0"/>
              </a:rPr>
              <a:t>lamblia</a:t>
            </a:r>
            <a:r>
              <a:rPr lang="en-US" i="1" dirty="0" smtClean="0">
                <a:latin typeface="Calibri" panose="020F0502020204030204" pitchFamily="34" charset="0"/>
              </a:rPr>
              <a:t> </a:t>
            </a:r>
          </a:p>
          <a:p>
            <a:pPr algn="l" rtl="0"/>
            <a:r>
              <a:rPr lang="en-US" dirty="0" smtClean="0">
                <a:latin typeface="Calibri" panose="020F0502020204030204" pitchFamily="34" charset="0"/>
              </a:rPr>
              <a:t>T. </a:t>
            </a:r>
            <a:r>
              <a:rPr lang="en-US" dirty="0" err="1" smtClean="0">
                <a:latin typeface="Calibri" panose="020F0502020204030204" pitchFamily="34" charset="0"/>
              </a:rPr>
              <a:t>hominis</a:t>
            </a:r>
            <a:r>
              <a:rPr lang="en-US" dirty="0" smtClean="0">
                <a:latin typeface="Calibri" panose="020F0502020204030204" pitchFamily="34" charset="0"/>
              </a:rPr>
              <a:t> : </a:t>
            </a:r>
            <a:r>
              <a:rPr lang="en-US" i="1" dirty="0" err="1" smtClean="0">
                <a:latin typeface="Calibri" panose="020F0502020204030204" pitchFamily="34" charset="0"/>
              </a:rPr>
              <a:t>Trichomonas</a:t>
            </a:r>
            <a:r>
              <a:rPr lang="en-US" i="1" dirty="0" smtClean="0">
                <a:latin typeface="Calibri" panose="020F0502020204030204" pitchFamily="34" charset="0"/>
              </a:rPr>
              <a:t> </a:t>
            </a:r>
            <a:r>
              <a:rPr lang="en-US" i="1" dirty="0" err="1" smtClean="0">
                <a:latin typeface="Calibri" panose="020F0502020204030204" pitchFamily="34" charset="0"/>
              </a:rPr>
              <a:t>hominis</a:t>
            </a:r>
            <a:endParaRPr lang="en-US" i="1" dirty="0" smtClean="0">
              <a:latin typeface="Calibri" panose="020F0502020204030204" pitchFamily="34" charset="0"/>
            </a:endParaRPr>
          </a:p>
          <a:p>
            <a:pPr algn="l" rtl="0"/>
            <a:r>
              <a:rPr lang="en-US" dirty="0" smtClean="0">
                <a:latin typeface="Calibri" panose="020F0502020204030204" pitchFamily="34" charset="0"/>
              </a:rPr>
              <a:t>C. </a:t>
            </a:r>
            <a:r>
              <a:rPr lang="en-US" dirty="0" err="1" smtClean="0">
                <a:latin typeface="Calibri" panose="020F0502020204030204" pitchFamily="34" charset="0"/>
              </a:rPr>
              <a:t>mesnili</a:t>
            </a:r>
            <a:r>
              <a:rPr lang="en-US" dirty="0" smtClean="0">
                <a:latin typeface="Calibri" panose="020F0502020204030204" pitchFamily="34" charset="0"/>
              </a:rPr>
              <a:t> : </a:t>
            </a:r>
            <a:r>
              <a:rPr lang="en-US" i="1" dirty="0" err="1">
                <a:latin typeface="Calibri" panose="020F0502020204030204" pitchFamily="34" charset="0"/>
              </a:rPr>
              <a:t>Chilomastix</a:t>
            </a:r>
            <a:r>
              <a:rPr lang="en-US" i="1" dirty="0">
                <a:latin typeface="Calibri" panose="020F0502020204030204" pitchFamily="34" charset="0"/>
              </a:rPr>
              <a:t> </a:t>
            </a:r>
            <a:r>
              <a:rPr lang="en-US" i="1" dirty="0" err="1">
                <a:latin typeface="Calibri" panose="020F0502020204030204" pitchFamily="34" charset="0"/>
              </a:rPr>
              <a:t>mesnili</a:t>
            </a:r>
            <a:endParaRPr lang="ar-SA" i="1"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STOOL ANALYSIS FORM ABB.</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err="1" smtClean="0">
                <a:latin typeface="Calibri" panose="020F0502020204030204" pitchFamily="34" charset="0"/>
              </a:rPr>
              <a:t>Trictric</a:t>
            </a:r>
            <a:r>
              <a:rPr lang="en-US" dirty="0" smtClean="0">
                <a:latin typeface="Calibri" panose="020F0502020204030204" pitchFamily="34" charset="0"/>
              </a:rPr>
              <a:t> : </a:t>
            </a:r>
            <a:r>
              <a:rPr lang="en-US" i="1" dirty="0" err="1" smtClean="0">
                <a:latin typeface="Calibri" panose="020F0502020204030204" pitchFamily="34" charset="0"/>
              </a:rPr>
              <a:t>Trichuris</a:t>
            </a:r>
            <a:r>
              <a:rPr lang="en-US" i="1" dirty="0" smtClean="0">
                <a:latin typeface="Calibri" panose="020F0502020204030204" pitchFamily="34" charset="0"/>
              </a:rPr>
              <a:t> </a:t>
            </a:r>
            <a:r>
              <a:rPr lang="en-US" i="1" dirty="0" err="1" smtClean="0">
                <a:latin typeface="Calibri" panose="020F0502020204030204" pitchFamily="34" charset="0"/>
              </a:rPr>
              <a:t>trichiura</a:t>
            </a:r>
            <a:endParaRPr lang="en-US" i="1" dirty="0" smtClean="0">
              <a:latin typeface="Calibri" panose="020F0502020204030204" pitchFamily="34" charset="0"/>
            </a:endParaRPr>
          </a:p>
          <a:p>
            <a:pPr algn="l" rtl="0"/>
            <a:r>
              <a:rPr lang="en-US" dirty="0" smtClean="0">
                <a:latin typeface="Calibri" panose="020F0502020204030204" pitchFamily="34" charset="0"/>
              </a:rPr>
              <a:t>S. </a:t>
            </a:r>
            <a:r>
              <a:rPr lang="en-US" dirty="0" err="1" smtClean="0">
                <a:latin typeface="Calibri" panose="020F0502020204030204" pitchFamily="34" charset="0"/>
              </a:rPr>
              <a:t>mansoni</a:t>
            </a:r>
            <a:r>
              <a:rPr lang="en-US" dirty="0" smtClean="0">
                <a:latin typeface="Calibri" panose="020F0502020204030204" pitchFamily="34" charset="0"/>
              </a:rPr>
              <a:t> : </a:t>
            </a:r>
            <a:r>
              <a:rPr lang="en-US" i="1" dirty="0" err="1">
                <a:latin typeface="Calibri" panose="020F0502020204030204" pitchFamily="34" charset="0"/>
              </a:rPr>
              <a:t>Schistosoma</a:t>
            </a:r>
            <a:r>
              <a:rPr lang="en-US" i="1" dirty="0">
                <a:latin typeface="Calibri" panose="020F0502020204030204" pitchFamily="34" charset="0"/>
              </a:rPr>
              <a:t> </a:t>
            </a:r>
            <a:r>
              <a:rPr lang="en-US" i="1" dirty="0" err="1" smtClean="0">
                <a:latin typeface="Calibri" panose="020F0502020204030204" pitchFamily="34" charset="0"/>
              </a:rPr>
              <a:t>mansoni</a:t>
            </a:r>
            <a:endParaRPr lang="en-US" i="1" dirty="0" smtClean="0">
              <a:latin typeface="Calibri" panose="020F0502020204030204" pitchFamily="34" charset="0"/>
            </a:endParaRPr>
          </a:p>
          <a:p>
            <a:pPr algn="l" rtl="0"/>
            <a:r>
              <a:rPr lang="en-US" dirty="0" smtClean="0">
                <a:latin typeface="Calibri" panose="020F0502020204030204" pitchFamily="34" charset="0"/>
              </a:rPr>
              <a:t>T. </a:t>
            </a:r>
            <a:r>
              <a:rPr lang="en-US" dirty="0" err="1" smtClean="0">
                <a:latin typeface="Calibri" panose="020F0502020204030204" pitchFamily="34" charset="0"/>
              </a:rPr>
              <a:t>saginata</a:t>
            </a:r>
            <a:r>
              <a:rPr lang="en-US" dirty="0" smtClean="0">
                <a:latin typeface="Calibri" panose="020F0502020204030204" pitchFamily="34" charset="0"/>
              </a:rPr>
              <a:t> : </a:t>
            </a:r>
            <a:r>
              <a:rPr lang="en-US" i="1" dirty="0" err="1">
                <a:latin typeface="Calibri" panose="020F0502020204030204" pitchFamily="34" charset="0"/>
              </a:rPr>
              <a:t>Taenia</a:t>
            </a:r>
            <a:r>
              <a:rPr lang="en-US" i="1" dirty="0">
                <a:latin typeface="Calibri" panose="020F0502020204030204" pitchFamily="34" charset="0"/>
              </a:rPr>
              <a:t> </a:t>
            </a:r>
            <a:r>
              <a:rPr lang="en-US" i="1" dirty="0" err="1" smtClean="0">
                <a:latin typeface="Calibri" panose="020F0502020204030204" pitchFamily="34" charset="0"/>
              </a:rPr>
              <a:t>saginata</a:t>
            </a:r>
            <a:endParaRPr lang="en-US" i="1" dirty="0" smtClean="0">
              <a:latin typeface="Calibri" panose="020F0502020204030204" pitchFamily="34" charset="0"/>
            </a:endParaRPr>
          </a:p>
          <a:p>
            <a:pPr algn="l" rtl="0"/>
            <a:r>
              <a:rPr lang="en-US" dirty="0" smtClean="0">
                <a:latin typeface="Calibri" panose="020F0502020204030204" pitchFamily="34" charset="0"/>
              </a:rPr>
              <a:t>H. nana : </a:t>
            </a:r>
            <a:r>
              <a:rPr lang="en-US" i="1" dirty="0" err="1">
                <a:latin typeface="Calibri" panose="020F0502020204030204" pitchFamily="34" charset="0"/>
              </a:rPr>
              <a:t>Hymenolepis</a:t>
            </a:r>
            <a:r>
              <a:rPr lang="en-US" i="1" dirty="0">
                <a:latin typeface="Calibri" panose="020F0502020204030204" pitchFamily="34" charset="0"/>
              </a:rPr>
              <a:t> </a:t>
            </a:r>
            <a:r>
              <a:rPr lang="en-US" i="1" dirty="0" smtClean="0">
                <a:latin typeface="Calibri" panose="020F0502020204030204" pitchFamily="34" charset="0"/>
              </a:rPr>
              <a:t>nana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007.jpg"/>
          <p:cNvPicPr>
            <a:picLocks noChangeAspect="1"/>
          </p:cNvPicPr>
          <p:nvPr/>
        </p:nvPicPr>
        <p:blipFill>
          <a:blip r:embed="rId2"/>
          <a:stretch>
            <a:fillRect/>
          </a:stretch>
        </p:blipFill>
        <p:spPr>
          <a:xfrm>
            <a:off x="785786" y="857232"/>
            <a:ext cx="7715304" cy="5286412"/>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Specimen collection</a:t>
            </a:r>
            <a:endParaRPr lang="ar-SA" sz="4800"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a:bodyPr>
          <a:lstStyle/>
          <a:p>
            <a:pPr algn="l" rtl="0"/>
            <a:r>
              <a:rPr lang="en-US" b="1" dirty="0" smtClean="0">
                <a:solidFill>
                  <a:srgbClr val="FF0000"/>
                </a:solidFill>
                <a:latin typeface="Calibri" panose="020F0502020204030204" pitchFamily="34" charset="0"/>
              </a:rPr>
              <a:t>Phlebotomist : </a:t>
            </a:r>
            <a:r>
              <a:rPr lang="en-US" dirty="0" smtClean="0">
                <a:latin typeface="Calibri" panose="020F0502020204030204" pitchFamily="34" charset="0"/>
              </a:rPr>
              <a:t>the person who trained to enters a vein through needle to extract blood .</a:t>
            </a:r>
          </a:p>
          <a:p>
            <a:pPr algn="l" rtl="0"/>
            <a:r>
              <a:rPr lang="en-US" b="1" dirty="0" smtClean="0">
                <a:solidFill>
                  <a:srgbClr val="FF0000"/>
                </a:solidFill>
                <a:latin typeface="Calibri" panose="020F0502020204030204" pitchFamily="34" charset="0"/>
              </a:rPr>
              <a:t>Types of specimen :</a:t>
            </a:r>
          </a:p>
          <a:p>
            <a:pPr algn="l" rtl="0">
              <a:buNone/>
            </a:pPr>
            <a:r>
              <a:rPr lang="en-US" dirty="0" smtClean="0">
                <a:latin typeface="Calibri" panose="020F0502020204030204" pitchFamily="34" charset="0"/>
              </a:rPr>
              <a:t>1- blood                    7- body fluids           13- vaginal swab</a:t>
            </a:r>
          </a:p>
          <a:p>
            <a:pPr algn="l" rtl="0">
              <a:buNone/>
            </a:pPr>
            <a:r>
              <a:rPr lang="en-US" dirty="0" smtClean="0">
                <a:latin typeface="Calibri" panose="020F0502020204030204" pitchFamily="34" charset="0"/>
              </a:rPr>
              <a:t>2- sputum                8- throat swab          14- abscesses &amp;</a:t>
            </a:r>
          </a:p>
          <a:p>
            <a:pPr algn="l" rtl="0">
              <a:buNone/>
            </a:pPr>
            <a:r>
              <a:rPr lang="en-US" dirty="0" smtClean="0">
                <a:latin typeface="Calibri" panose="020F0502020204030204" pitchFamily="34" charset="0"/>
              </a:rPr>
              <a:t>3- CSF                       9- ear swab                     wound swab</a:t>
            </a:r>
          </a:p>
          <a:p>
            <a:pPr algn="l" rtl="0">
              <a:buNone/>
            </a:pPr>
            <a:r>
              <a:rPr lang="en-US" dirty="0" smtClean="0">
                <a:latin typeface="Calibri" panose="020F0502020204030204" pitchFamily="34" charset="0"/>
              </a:rPr>
              <a:t>4- fecal                     10- eye swab</a:t>
            </a:r>
          </a:p>
          <a:p>
            <a:pPr algn="l" rtl="0">
              <a:buNone/>
            </a:pPr>
            <a:r>
              <a:rPr lang="en-US" dirty="0" smtClean="0">
                <a:latin typeface="Calibri" panose="020F0502020204030204" pitchFamily="34" charset="0"/>
              </a:rPr>
              <a:t>5- urine                     11- mouth swab</a:t>
            </a:r>
          </a:p>
          <a:p>
            <a:pPr algn="l" rtl="0">
              <a:buNone/>
            </a:pPr>
            <a:r>
              <a:rPr lang="en-US" dirty="0" smtClean="0">
                <a:latin typeface="Calibri" panose="020F0502020204030204" pitchFamily="34" charset="0"/>
              </a:rPr>
              <a:t>6- semen                   12- nose swab</a:t>
            </a:r>
            <a:endParaRPr lang="ar-SA"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Specimen collection</a:t>
            </a:r>
            <a:endParaRPr lang="ar-SA" sz="4800"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Specimen collection is the first step in proficiency surveillance. For issuing accurate and precise results, it is the job of the nurse or phlebotomist to make sure that the enumerated conditions are met and implemented in order to deliver a suitable sample for analysis so that an accurate and precise result will be issued.</a:t>
            </a:r>
          </a:p>
          <a:p>
            <a:pPr algn="l" rtl="0"/>
            <a:endParaRPr lang="ar-SA"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400" dirty="0" smtClean="0">
                <a:effectLst>
                  <a:outerShdw blurRad="38100" dist="38100" dir="2700000" algn="tl">
                    <a:srgbClr val="000000">
                      <a:alpha val="43137"/>
                    </a:srgbClr>
                  </a:outerShdw>
                </a:effectLst>
                <a:latin typeface="Calibri" panose="020F0502020204030204" pitchFamily="34" charset="0"/>
              </a:rPr>
              <a:t>Procedure of specimen collection</a:t>
            </a:r>
            <a:endParaRPr lang="ar-SA" sz="4400"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a:xfrm>
            <a:off x="457200" y="1935480"/>
            <a:ext cx="8579296" cy="4389120"/>
          </a:xfrm>
        </p:spPr>
        <p:txBody>
          <a:bodyPr/>
          <a:lstStyle/>
          <a:p>
            <a:pPr algn="l" rtl="0"/>
            <a:r>
              <a:rPr lang="en-US" b="1" dirty="0" smtClean="0">
                <a:solidFill>
                  <a:srgbClr val="FF0000"/>
                </a:solidFill>
                <a:latin typeface="Calibri" panose="020F0502020204030204" pitchFamily="34" charset="0"/>
              </a:rPr>
              <a:t>Pre-collection check :</a:t>
            </a:r>
          </a:p>
          <a:p>
            <a:pPr algn="l" rtl="0">
              <a:buNone/>
            </a:pPr>
            <a:r>
              <a:rPr lang="en-US" dirty="0" smtClean="0">
                <a:latin typeface="Calibri" panose="020F0502020204030204" pitchFamily="34" charset="0"/>
              </a:rPr>
              <a:t>1- review the request and identify the patient by asking the name, seeing his ID and compare it with the request form.</a:t>
            </a:r>
          </a:p>
          <a:p>
            <a:pPr algn="l" rtl="0">
              <a:buNone/>
            </a:pPr>
            <a:r>
              <a:rPr lang="en-US" dirty="0" smtClean="0">
                <a:latin typeface="Calibri" panose="020F0502020204030204" pitchFamily="34" charset="0"/>
              </a:rPr>
              <a:t>2- Is there any special instruction / preparation needed for the patient. If so advice the patient accordingly </a:t>
            </a:r>
          </a:p>
          <a:p>
            <a:pPr algn="l" rtl="0">
              <a:buNone/>
            </a:pPr>
            <a:r>
              <a:rPr lang="en-US" dirty="0" smtClean="0">
                <a:latin typeface="Calibri" panose="020F0502020204030204" pitchFamily="34" charset="0"/>
              </a:rPr>
              <a:t>e.g. fasting or after meals and sample collection . container may be given if needed e.g. 24 hour urine collection or sputum collection. </a:t>
            </a:r>
            <a:endParaRPr lang="ar-SA"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400" dirty="0" smtClean="0">
                <a:effectLst>
                  <a:outerShdw blurRad="38100" dist="38100" dir="2700000" algn="tl">
                    <a:srgbClr val="000000">
                      <a:alpha val="43137"/>
                    </a:srgbClr>
                  </a:outerShdw>
                </a:effectLst>
                <a:latin typeface="Calibri" panose="020F0502020204030204" pitchFamily="34" charset="0"/>
              </a:rPr>
              <a:t>Procedure of specimen collection</a:t>
            </a:r>
            <a:endParaRPr lang="ar-SA" sz="4400"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3- Read all the tests and select the tubes/containers as needed for the tests.</a:t>
            </a:r>
          </a:p>
          <a:p>
            <a:pPr algn="l" rtl="0">
              <a:buNone/>
            </a:pPr>
            <a:r>
              <a:rPr lang="en-US" dirty="0" smtClean="0">
                <a:latin typeface="Calibri" panose="020F0502020204030204" pitchFamily="34" charset="0"/>
              </a:rPr>
              <a:t>4- Arrange the tubes in order of filling. </a:t>
            </a:r>
            <a:endParaRPr lang="ar-SA"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Test requisition</a:t>
            </a:r>
            <a:endParaRPr lang="ar-SA" sz="4800"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fontScale="92500" lnSpcReduction="10000"/>
          </a:bodyPr>
          <a:lstStyle/>
          <a:p>
            <a:pPr algn="l" rtl="0"/>
            <a:r>
              <a:rPr lang="en-US" sz="2400" b="1" dirty="0" smtClean="0">
                <a:solidFill>
                  <a:srgbClr val="FF0000"/>
                </a:solidFill>
                <a:latin typeface="Calibri" panose="020F0502020204030204" pitchFamily="34" charset="0"/>
              </a:rPr>
              <a:t>Test requisition :</a:t>
            </a:r>
            <a:r>
              <a:rPr lang="en-US" sz="2400" dirty="0" smtClean="0">
                <a:solidFill>
                  <a:srgbClr val="FF0000"/>
                </a:solidFill>
                <a:latin typeface="Calibri" panose="020F0502020204030204" pitchFamily="34" charset="0"/>
              </a:rPr>
              <a:t> </a:t>
            </a:r>
            <a:r>
              <a:rPr lang="en-US" sz="2400" dirty="0" smtClean="0">
                <a:latin typeface="Calibri" panose="020F0502020204030204" pitchFamily="34" charset="0"/>
              </a:rPr>
              <a:t>is the request by a competent authority made to laboratory for performing test which is needed for the diagnosis or prognosis of the patient .</a:t>
            </a:r>
          </a:p>
          <a:p>
            <a:pPr algn="l" rtl="0"/>
            <a:r>
              <a:rPr lang="en-US" sz="2400" b="1" dirty="0" smtClean="0">
                <a:solidFill>
                  <a:srgbClr val="FF0000"/>
                </a:solidFill>
                <a:latin typeface="Calibri" panose="020F0502020204030204" pitchFamily="34" charset="0"/>
              </a:rPr>
              <a:t>Types of test forms :</a:t>
            </a:r>
          </a:p>
          <a:p>
            <a:pPr algn="l" rtl="0">
              <a:buNone/>
            </a:pPr>
            <a:r>
              <a:rPr lang="en-US" sz="2400" dirty="0" smtClean="0">
                <a:latin typeface="Calibri" panose="020F0502020204030204" pitchFamily="34" charset="0"/>
              </a:rPr>
              <a:t>1- hematology form </a:t>
            </a:r>
          </a:p>
          <a:p>
            <a:pPr algn="l" rtl="0">
              <a:buNone/>
            </a:pPr>
            <a:r>
              <a:rPr lang="en-US" sz="2400" dirty="0" smtClean="0">
                <a:latin typeface="Calibri" panose="020F0502020204030204" pitchFamily="34" charset="0"/>
              </a:rPr>
              <a:t>2- Chemistry form</a:t>
            </a:r>
          </a:p>
          <a:p>
            <a:pPr algn="l" rtl="0">
              <a:buNone/>
            </a:pPr>
            <a:r>
              <a:rPr lang="en-US" sz="2400" dirty="0" smtClean="0">
                <a:latin typeface="Calibri" panose="020F0502020204030204" pitchFamily="34" charset="0"/>
              </a:rPr>
              <a:t>3- Serology &amp; virology form</a:t>
            </a:r>
          </a:p>
          <a:p>
            <a:pPr algn="l" rtl="0">
              <a:buNone/>
            </a:pPr>
            <a:r>
              <a:rPr lang="en-US" sz="2400" dirty="0" smtClean="0">
                <a:latin typeface="Calibri" panose="020F0502020204030204" pitchFamily="34" charset="0"/>
              </a:rPr>
              <a:t>4- Culture &amp; sensitivity form</a:t>
            </a:r>
          </a:p>
          <a:p>
            <a:pPr algn="l" rtl="0">
              <a:buNone/>
            </a:pPr>
            <a:r>
              <a:rPr lang="en-US" sz="2400" dirty="0" smtClean="0">
                <a:latin typeface="Calibri" panose="020F0502020204030204" pitchFamily="34" charset="0"/>
              </a:rPr>
              <a:t>5- Hormones form</a:t>
            </a:r>
          </a:p>
          <a:p>
            <a:pPr algn="l" rtl="0">
              <a:buNone/>
            </a:pPr>
            <a:r>
              <a:rPr lang="en-US" sz="2400" dirty="0" smtClean="0">
                <a:latin typeface="Calibri" panose="020F0502020204030204" pitchFamily="34" charset="0"/>
              </a:rPr>
              <a:t>6- Urine analysis form</a:t>
            </a:r>
          </a:p>
          <a:p>
            <a:pPr algn="l" rtl="0">
              <a:buNone/>
            </a:pPr>
            <a:r>
              <a:rPr lang="en-US" sz="2400" dirty="0" smtClean="0">
                <a:latin typeface="Calibri" panose="020F0502020204030204" pitchFamily="34" charset="0"/>
              </a:rPr>
              <a:t>7- Stool analysis form</a:t>
            </a:r>
          </a:p>
          <a:p>
            <a:pPr algn="l" rtl="0">
              <a:buNone/>
            </a:pPr>
            <a:r>
              <a:rPr lang="en-US" sz="2400" dirty="0" smtClean="0">
                <a:latin typeface="Calibri" panose="020F0502020204030204" pitchFamily="34" charset="0"/>
              </a:rPr>
              <a:t>8- Multipurpose form   </a:t>
            </a:r>
            <a:endParaRPr lang="ar-SA" dirty="0">
              <a:latin typeface="Calibri" panose="020F0502020204030204" pitchFamily="34" charset="0"/>
            </a:endParaRPr>
          </a:p>
        </p:txBody>
      </p:sp>
      <p:pic>
        <p:nvPicPr>
          <p:cNvPr id="4" name="صورة 3" descr="requisitionFormsSM.jpg"/>
          <p:cNvPicPr>
            <a:picLocks noChangeAspect="1"/>
          </p:cNvPicPr>
          <p:nvPr/>
        </p:nvPicPr>
        <p:blipFill>
          <a:blip r:embed="rId2"/>
          <a:stretch>
            <a:fillRect/>
          </a:stretch>
        </p:blipFill>
        <p:spPr>
          <a:xfrm>
            <a:off x="4643438" y="2643182"/>
            <a:ext cx="3786214" cy="38576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400" dirty="0" smtClean="0">
                <a:effectLst>
                  <a:outerShdw blurRad="38100" dist="38100" dir="2700000" algn="tl">
                    <a:srgbClr val="000000">
                      <a:alpha val="43137"/>
                    </a:srgbClr>
                  </a:outerShdw>
                </a:effectLst>
                <a:latin typeface="Calibri" panose="020F0502020204030204" pitchFamily="34" charset="0"/>
              </a:rPr>
              <a:t>Procedure of specimen collection</a:t>
            </a:r>
            <a:endParaRPr lang="ar-SA" sz="4400"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b="1" dirty="0" smtClean="0">
                <a:solidFill>
                  <a:srgbClr val="FF0000"/>
                </a:solidFill>
                <a:latin typeface="Calibri" panose="020F0502020204030204" pitchFamily="34" charset="0"/>
              </a:rPr>
              <a:t>Post collection :</a:t>
            </a:r>
          </a:p>
          <a:p>
            <a:pPr algn="l" rtl="0">
              <a:buNone/>
            </a:pPr>
            <a:r>
              <a:rPr lang="en-US" dirty="0" smtClean="0">
                <a:latin typeface="Calibri" panose="020F0502020204030204" pitchFamily="34" charset="0"/>
              </a:rPr>
              <a:t>1- Label all the tubes and specimen bottles as per the guideline.</a:t>
            </a:r>
          </a:p>
          <a:p>
            <a:pPr algn="l" rtl="0">
              <a:buNone/>
            </a:pPr>
            <a:r>
              <a:rPr lang="en-US" dirty="0" smtClean="0">
                <a:latin typeface="Calibri" panose="020F0502020204030204" pitchFamily="34" charset="0"/>
              </a:rPr>
              <a:t>2- </a:t>
            </a:r>
            <a:r>
              <a:rPr lang="en-US" b="1" dirty="0" smtClean="0">
                <a:latin typeface="Calibri" panose="020F0502020204030204" pitchFamily="34" charset="0"/>
              </a:rPr>
              <a:t>NEVER</a:t>
            </a:r>
            <a:r>
              <a:rPr lang="en-US" dirty="0" smtClean="0">
                <a:latin typeface="Calibri" panose="020F0502020204030204" pitchFamily="34" charset="0"/>
              </a:rPr>
              <a:t>  write the name before extraction and </a:t>
            </a:r>
            <a:r>
              <a:rPr lang="en-US" b="1" dirty="0" smtClean="0">
                <a:latin typeface="Calibri" panose="020F0502020204030204" pitchFamily="34" charset="0"/>
              </a:rPr>
              <a:t>NEVER</a:t>
            </a:r>
            <a:r>
              <a:rPr lang="en-US" dirty="0" smtClean="0">
                <a:latin typeface="Calibri" panose="020F0502020204030204" pitchFamily="34" charset="0"/>
              </a:rPr>
              <a:t> ask any other person to write for the same.</a:t>
            </a:r>
          </a:p>
          <a:p>
            <a:pPr algn="l" rtl="0">
              <a:buNone/>
            </a:pPr>
            <a:r>
              <a:rPr lang="en-US" dirty="0" smtClean="0">
                <a:latin typeface="Calibri" panose="020F0502020204030204" pitchFamily="34" charset="0"/>
              </a:rPr>
              <a:t>3- Finish the job before patient leaves the chair . </a:t>
            </a:r>
            <a:endParaRPr lang="ar-SA"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3"/>
          <p:cNvSpPr/>
          <p:nvPr/>
        </p:nvSpPr>
        <p:spPr>
          <a:xfrm>
            <a:off x="467545" y="2505671"/>
            <a:ext cx="8208911" cy="184665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All the success &amp; prosperity</a:t>
            </a:r>
          </a:p>
          <a:p>
            <a:pPr algn="ctr"/>
            <a:r>
              <a:rPr lang="ar-SA"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Sakkal Majalla" panose="02000000000000000000" pitchFamily="2" charset="-78"/>
                <a:cs typeface="Sakkal Majalla" panose="02000000000000000000" pitchFamily="2" charset="-78"/>
              </a:rPr>
              <a:t>كل النجــــاح و التـــوفـــيـــق</a:t>
            </a:r>
            <a:endParaRPr lang="x-none"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rtl="0"/>
            <a:r>
              <a:rPr lang="en-US" dirty="0" smtClean="0">
                <a:effectLst>
                  <a:outerShdw blurRad="38100" dist="38100" dir="2700000" algn="tl">
                    <a:srgbClr val="000000">
                      <a:alpha val="43137"/>
                    </a:srgbClr>
                  </a:outerShdw>
                </a:effectLst>
                <a:latin typeface="Calibri" panose="020F0502020204030204" pitchFamily="34" charset="0"/>
              </a:rPr>
              <a:t>General feature of the test forms</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a:bodyPr>
          <a:lstStyle/>
          <a:p>
            <a:pPr algn="l" rtl="0"/>
            <a:r>
              <a:rPr lang="en-US" dirty="0" smtClean="0">
                <a:latin typeface="Calibri" panose="020F0502020204030204" pitchFamily="34" charset="0"/>
              </a:rPr>
              <a:t>Every form should include the following :</a:t>
            </a:r>
          </a:p>
          <a:p>
            <a:pPr algn="l" rtl="0">
              <a:buNone/>
            </a:pPr>
            <a:r>
              <a:rPr lang="en-US" dirty="0" smtClean="0">
                <a:latin typeface="Calibri" panose="020F0502020204030204" pitchFamily="34" charset="0"/>
              </a:rPr>
              <a:t>1- general information : related to the patient &amp; the ward</a:t>
            </a:r>
          </a:p>
          <a:p>
            <a:pPr algn="l" rtl="0">
              <a:buNone/>
            </a:pPr>
            <a:r>
              <a:rPr lang="en-US" dirty="0" smtClean="0">
                <a:latin typeface="Calibri" panose="020F0502020204030204" pitchFamily="34" charset="0"/>
              </a:rPr>
              <a:t>2- hospital name</a:t>
            </a:r>
          </a:p>
          <a:p>
            <a:pPr algn="l" rtl="0">
              <a:buNone/>
            </a:pPr>
            <a:r>
              <a:rPr lang="en-US" dirty="0" smtClean="0">
                <a:latin typeface="Calibri" panose="020F0502020204030204" pitchFamily="34" charset="0"/>
              </a:rPr>
              <a:t>3- form’s type</a:t>
            </a:r>
          </a:p>
          <a:p>
            <a:pPr algn="l" rtl="0">
              <a:buNone/>
            </a:pPr>
            <a:r>
              <a:rPr lang="en-US" dirty="0" smtClean="0">
                <a:latin typeface="Calibri" panose="020F0502020204030204" pitchFamily="34" charset="0"/>
              </a:rPr>
              <a:t>4- clinical diagnosis</a:t>
            </a:r>
          </a:p>
          <a:p>
            <a:pPr algn="l" rtl="0">
              <a:buNone/>
            </a:pPr>
            <a:r>
              <a:rPr lang="en-US" dirty="0" smtClean="0">
                <a:latin typeface="Calibri" panose="020F0502020204030204" pitchFamily="34" charset="0"/>
              </a:rPr>
              <a:t>5- Processing type </a:t>
            </a:r>
          </a:p>
          <a:p>
            <a:pPr algn="l" rtl="0">
              <a:buNone/>
            </a:pPr>
            <a:r>
              <a:rPr lang="en-US" dirty="0" smtClean="0">
                <a:latin typeface="Calibri" panose="020F0502020204030204" pitchFamily="34" charset="0"/>
              </a:rPr>
              <a:t>6- date , time &amp; name of the sender  </a:t>
            </a:r>
          </a:p>
          <a:p>
            <a:pPr algn="l" rtl="0">
              <a:buNone/>
            </a:pPr>
            <a:r>
              <a:rPr lang="en-US" dirty="0" smtClean="0">
                <a:latin typeface="Calibri" panose="020F0502020204030204" pitchFamily="34" charset="0"/>
              </a:rPr>
              <a:t>7- tests to be done</a:t>
            </a:r>
          </a:p>
          <a:p>
            <a:pPr algn="l" rtl="0">
              <a:buNone/>
            </a:pPr>
            <a:r>
              <a:rPr lang="en-US" dirty="0" smtClean="0">
                <a:latin typeface="Calibri" panose="020F0502020204030204" pitchFamily="34" charset="0"/>
              </a:rPr>
              <a:t>8- analyzer information </a:t>
            </a:r>
            <a:endParaRPr lang="ar-SA"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007.jpg"/>
          <p:cNvPicPr>
            <a:picLocks noChangeAspect="1"/>
          </p:cNvPicPr>
          <p:nvPr/>
        </p:nvPicPr>
        <p:blipFill>
          <a:blip r:embed="rId2"/>
          <a:stretch>
            <a:fillRect/>
          </a:stretch>
        </p:blipFill>
        <p:spPr>
          <a:xfrm>
            <a:off x="785786" y="857232"/>
            <a:ext cx="7715304" cy="5286412"/>
          </a:xfrm>
          <a:prstGeom prst="rect">
            <a:avLst/>
          </a:prstGeom>
        </p:spPr>
      </p:pic>
      <p:sp>
        <p:nvSpPr>
          <p:cNvPr id="3" name="مستطيل مستدير الزوايا 2"/>
          <p:cNvSpPr/>
          <p:nvPr/>
        </p:nvSpPr>
        <p:spPr>
          <a:xfrm>
            <a:off x="3786182" y="1071546"/>
            <a:ext cx="4357718" cy="17859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ستطيل مستدير الزوايا 4"/>
          <p:cNvSpPr/>
          <p:nvPr/>
        </p:nvSpPr>
        <p:spPr>
          <a:xfrm>
            <a:off x="1142976" y="2571744"/>
            <a:ext cx="1000132" cy="2143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مستدير الزوايا 5"/>
          <p:cNvSpPr/>
          <p:nvPr/>
        </p:nvSpPr>
        <p:spPr>
          <a:xfrm>
            <a:off x="1571604" y="2928934"/>
            <a:ext cx="6215106" cy="3571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7" name="مستطيل مستدير الزوايا 6"/>
          <p:cNvSpPr/>
          <p:nvPr/>
        </p:nvSpPr>
        <p:spPr>
          <a:xfrm>
            <a:off x="2571736" y="3429000"/>
            <a:ext cx="5500726" cy="5000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مستدير الزوايا 7"/>
          <p:cNvSpPr/>
          <p:nvPr/>
        </p:nvSpPr>
        <p:spPr>
          <a:xfrm>
            <a:off x="1000100" y="3429000"/>
            <a:ext cx="1428760" cy="3571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ستطيل مستدير الزوايا 8"/>
          <p:cNvSpPr/>
          <p:nvPr/>
        </p:nvSpPr>
        <p:spPr>
          <a:xfrm>
            <a:off x="1000100" y="4071942"/>
            <a:ext cx="6715172" cy="2143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مستطيل مستدير الزوايا 9"/>
          <p:cNvSpPr/>
          <p:nvPr/>
        </p:nvSpPr>
        <p:spPr>
          <a:xfrm>
            <a:off x="2357422" y="4572008"/>
            <a:ext cx="5072098" cy="7143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مستطيل مستدير الزوايا 10"/>
          <p:cNvSpPr/>
          <p:nvPr/>
        </p:nvSpPr>
        <p:spPr>
          <a:xfrm>
            <a:off x="1000100" y="5572140"/>
            <a:ext cx="6500858" cy="2143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وسيلة شرح خطية 2 11"/>
          <p:cNvSpPr/>
          <p:nvPr/>
        </p:nvSpPr>
        <p:spPr>
          <a:xfrm>
            <a:off x="7500958" y="214290"/>
            <a:ext cx="1428760" cy="714380"/>
          </a:xfrm>
          <a:prstGeom prst="borderCallout2">
            <a:avLst>
              <a:gd name="adj1" fmla="val 18750"/>
              <a:gd name="adj2" fmla="val 15"/>
              <a:gd name="adj3" fmla="val 18750"/>
              <a:gd name="adj4" fmla="val -16667"/>
              <a:gd name="adj5" fmla="val 118065"/>
              <a:gd name="adj6" fmla="val -49450"/>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Patient &amp; ward info.</a:t>
            </a:r>
            <a:endParaRPr lang="ar-SA" dirty="0">
              <a:solidFill>
                <a:srgbClr val="FF0000"/>
              </a:solidFill>
            </a:endParaRPr>
          </a:p>
        </p:txBody>
      </p:sp>
      <p:sp>
        <p:nvSpPr>
          <p:cNvPr id="13" name="وسيلة شرح خطية 2 12"/>
          <p:cNvSpPr/>
          <p:nvPr/>
        </p:nvSpPr>
        <p:spPr>
          <a:xfrm>
            <a:off x="571472" y="1643050"/>
            <a:ext cx="1000132" cy="714380"/>
          </a:xfrm>
          <a:prstGeom prst="borderCallout2">
            <a:avLst>
              <a:gd name="adj1" fmla="val 20605"/>
              <a:gd name="adj2" fmla="val 101116"/>
              <a:gd name="adj3" fmla="val 20605"/>
              <a:gd name="adj4" fmla="val 131738"/>
              <a:gd name="adj5" fmla="val 127340"/>
              <a:gd name="adj6" fmla="val 131419"/>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Hospital name</a:t>
            </a:r>
            <a:endParaRPr lang="ar-SA" dirty="0">
              <a:solidFill>
                <a:srgbClr val="FF0000"/>
              </a:solidFill>
            </a:endParaRPr>
          </a:p>
        </p:txBody>
      </p:sp>
      <p:sp>
        <p:nvSpPr>
          <p:cNvPr id="14" name="وسيلة شرح خطية 2 13"/>
          <p:cNvSpPr/>
          <p:nvPr/>
        </p:nvSpPr>
        <p:spPr>
          <a:xfrm>
            <a:off x="8358214" y="2285992"/>
            <a:ext cx="785786" cy="785818"/>
          </a:xfrm>
          <a:prstGeom prst="borderCallout2">
            <a:avLst>
              <a:gd name="adj1" fmla="val 15377"/>
              <a:gd name="adj2" fmla="val -382"/>
              <a:gd name="adj3" fmla="val 69343"/>
              <a:gd name="adj4" fmla="val -26786"/>
              <a:gd name="adj5" fmla="val 112501"/>
              <a:gd name="adj6" fmla="val -71122"/>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Form type</a:t>
            </a:r>
            <a:endParaRPr lang="ar-SA" dirty="0">
              <a:solidFill>
                <a:srgbClr val="FF0000"/>
              </a:solidFill>
            </a:endParaRPr>
          </a:p>
        </p:txBody>
      </p:sp>
      <p:sp>
        <p:nvSpPr>
          <p:cNvPr id="15" name="وسيلة شرح خطية 2 14"/>
          <p:cNvSpPr/>
          <p:nvPr/>
        </p:nvSpPr>
        <p:spPr>
          <a:xfrm>
            <a:off x="142844" y="2857496"/>
            <a:ext cx="714380" cy="1000132"/>
          </a:xfrm>
          <a:prstGeom prst="borderCallout2">
            <a:avLst>
              <a:gd name="adj1" fmla="val 18750"/>
              <a:gd name="adj2" fmla="val 98848"/>
              <a:gd name="adj3" fmla="val 18750"/>
              <a:gd name="adj4" fmla="val 142360"/>
              <a:gd name="adj5" fmla="val 53315"/>
              <a:gd name="adj6" fmla="val 142912"/>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en-US" dirty="0" smtClean="0">
                <a:solidFill>
                  <a:srgbClr val="FF0000"/>
                </a:solidFill>
              </a:rPr>
              <a:t>diagnosis</a:t>
            </a:r>
            <a:endParaRPr lang="ar-SA" dirty="0">
              <a:solidFill>
                <a:srgbClr val="FF0000"/>
              </a:solidFill>
            </a:endParaRPr>
          </a:p>
        </p:txBody>
      </p:sp>
      <p:sp>
        <p:nvSpPr>
          <p:cNvPr id="16" name="وسيلة شرح خطية 2 15"/>
          <p:cNvSpPr/>
          <p:nvPr/>
        </p:nvSpPr>
        <p:spPr>
          <a:xfrm>
            <a:off x="8358214" y="3143248"/>
            <a:ext cx="785786" cy="1143008"/>
          </a:xfrm>
          <a:prstGeom prst="borderCallout2">
            <a:avLst>
              <a:gd name="adj1" fmla="val 45880"/>
              <a:gd name="adj2" fmla="val -1587"/>
              <a:gd name="adj3" fmla="val 46344"/>
              <a:gd name="adj4" fmla="val -20040"/>
              <a:gd name="adj5" fmla="val 46877"/>
              <a:gd name="adj6" fmla="val -38235"/>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en-US" dirty="0" smtClean="0">
                <a:solidFill>
                  <a:srgbClr val="FF0000"/>
                </a:solidFill>
              </a:rPr>
              <a:t>Processing type </a:t>
            </a:r>
            <a:endParaRPr lang="ar-SA" dirty="0">
              <a:solidFill>
                <a:srgbClr val="FF0000"/>
              </a:solidFill>
            </a:endParaRPr>
          </a:p>
        </p:txBody>
      </p:sp>
      <p:sp>
        <p:nvSpPr>
          <p:cNvPr id="17" name="وسيلة شرح خطية 2 16"/>
          <p:cNvSpPr/>
          <p:nvPr/>
        </p:nvSpPr>
        <p:spPr>
          <a:xfrm>
            <a:off x="142844" y="4000504"/>
            <a:ext cx="714380" cy="1357322"/>
          </a:xfrm>
          <a:prstGeom prst="borderCallout2">
            <a:avLst>
              <a:gd name="adj1" fmla="val 13109"/>
              <a:gd name="adj2" fmla="val 101116"/>
              <a:gd name="adj3" fmla="val 13218"/>
              <a:gd name="adj4" fmla="val 103912"/>
              <a:gd name="adj5" fmla="val 12913"/>
              <a:gd name="adj6" fmla="val 120287"/>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en-US" dirty="0" smtClean="0">
                <a:solidFill>
                  <a:srgbClr val="FF0000"/>
                </a:solidFill>
              </a:rPr>
              <a:t>Order information</a:t>
            </a:r>
            <a:endParaRPr lang="ar-SA" dirty="0">
              <a:solidFill>
                <a:srgbClr val="FF0000"/>
              </a:solidFill>
            </a:endParaRPr>
          </a:p>
        </p:txBody>
      </p:sp>
      <p:sp>
        <p:nvSpPr>
          <p:cNvPr id="18" name="وسيلة شرح خطية 2 17"/>
          <p:cNvSpPr/>
          <p:nvPr/>
        </p:nvSpPr>
        <p:spPr>
          <a:xfrm>
            <a:off x="8143900" y="4500570"/>
            <a:ext cx="857256" cy="1214446"/>
          </a:xfrm>
          <a:prstGeom prst="borderCallout2">
            <a:avLst>
              <a:gd name="adj1" fmla="val 22023"/>
              <a:gd name="adj2" fmla="val -603"/>
              <a:gd name="adj3" fmla="val 22023"/>
              <a:gd name="adj4" fmla="val -39855"/>
              <a:gd name="adj5" fmla="val 21930"/>
              <a:gd name="adj6" fmla="val -85314"/>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Test to be done</a:t>
            </a:r>
            <a:endParaRPr lang="ar-SA" dirty="0">
              <a:solidFill>
                <a:srgbClr val="FF0000"/>
              </a:solidFill>
            </a:endParaRPr>
          </a:p>
        </p:txBody>
      </p:sp>
      <p:sp>
        <p:nvSpPr>
          <p:cNvPr id="19" name="وسيلة شرح خطية 2 18"/>
          <p:cNvSpPr/>
          <p:nvPr/>
        </p:nvSpPr>
        <p:spPr>
          <a:xfrm>
            <a:off x="4143372" y="6143644"/>
            <a:ext cx="1285884" cy="571504"/>
          </a:xfrm>
          <a:prstGeom prst="borderCallout2">
            <a:avLst>
              <a:gd name="adj1" fmla="val 200"/>
              <a:gd name="adj2" fmla="val 47319"/>
              <a:gd name="adj3" fmla="val -53134"/>
              <a:gd name="adj4" fmla="val 49292"/>
              <a:gd name="adj5" fmla="val -63730"/>
              <a:gd name="adj6" fmla="val 49177"/>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Lab information</a:t>
            </a:r>
            <a:endParaRPr lang="ar-SA"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bg/>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bg/>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
                                            <p:txEl>
                                              <p:pRg st="0" end="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bg/>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
                                            <p:txEl>
                                              <p:pRg st="0" end="0"/>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8">
                                            <p:bg/>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8">
                                            <p:txEl>
                                              <p:pRg st="0" end="0"/>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9">
                                            <p:bg/>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9">
                                            <p:txEl>
                                              <p:pRg st="0" end="0"/>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animBg="1"/>
      <p:bldP spid="13" grpId="0" build="allAtOnce" animBg="1"/>
      <p:bldP spid="14" grpId="0" build="allAtOnce" animBg="1"/>
      <p:bldP spid="15" grpId="0" build="allAtOnce" animBg="1"/>
      <p:bldP spid="16" grpId="0" build="allAtOnce" animBg="1"/>
      <p:bldP spid="17" grpId="0" build="allAtOnce" animBg="1"/>
      <p:bldP spid="18" grpId="0" build="allAtOnce" animBg="1"/>
      <p:bldP spid="19" grpId="0" build="allAtOnce"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smtClean="0">
                <a:effectLst>
                  <a:outerShdw blurRad="38100" dist="38100" dir="2700000" algn="tl">
                    <a:srgbClr val="000000">
                      <a:alpha val="43137"/>
                    </a:srgbClr>
                  </a:outerShdw>
                </a:effectLst>
                <a:latin typeface="Calibri" panose="020F0502020204030204" pitchFamily="34" charset="0"/>
              </a:rPr>
              <a:t>Test requisition</a:t>
            </a:r>
            <a:endParaRPr lang="ar-SA" sz="4800"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fontScale="92500"/>
          </a:bodyPr>
          <a:lstStyle/>
          <a:p>
            <a:pPr algn="l" rtl="0"/>
            <a:r>
              <a:rPr lang="en-US" b="1" dirty="0" smtClean="0">
                <a:solidFill>
                  <a:srgbClr val="FF0000"/>
                </a:solidFill>
                <a:latin typeface="Calibri" panose="020F0502020204030204" pitchFamily="34" charset="0"/>
              </a:rPr>
              <a:t>Criteria for filling the forms :</a:t>
            </a:r>
          </a:p>
          <a:p>
            <a:pPr algn="l" rtl="0">
              <a:buNone/>
            </a:pPr>
            <a:r>
              <a:rPr lang="en-US" dirty="0" smtClean="0">
                <a:latin typeface="Calibri" panose="020F0502020204030204" pitchFamily="34" charset="0"/>
              </a:rPr>
              <a:t>1- patient’s name, age, sex, nationality &amp; hospital ( file ) number.</a:t>
            </a:r>
          </a:p>
          <a:p>
            <a:pPr algn="l" rtl="0">
              <a:buNone/>
            </a:pPr>
            <a:r>
              <a:rPr lang="en-US" dirty="0" smtClean="0">
                <a:latin typeface="Calibri" panose="020F0502020204030204" pitchFamily="34" charset="0"/>
              </a:rPr>
              <a:t>2- relevant ward details .</a:t>
            </a:r>
          </a:p>
          <a:p>
            <a:pPr algn="l" rtl="0">
              <a:buNone/>
            </a:pPr>
            <a:r>
              <a:rPr lang="en-US" dirty="0" smtClean="0">
                <a:latin typeface="Calibri" panose="020F0502020204030204" pitchFamily="34" charset="0"/>
              </a:rPr>
              <a:t>3- name of ( consultant / specialist )</a:t>
            </a:r>
          </a:p>
          <a:p>
            <a:pPr algn="l" rtl="0">
              <a:buNone/>
            </a:pPr>
            <a:r>
              <a:rPr lang="en-US" dirty="0" smtClean="0">
                <a:latin typeface="Calibri" panose="020F0502020204030204" pitchFamily="34" charset="0"/>
              </a:rPr>
              <a:t>4- highlight the tests to be done .</a:t>
            </a:r>
          </a:p>
          <a:p>
            <a:pPr algn="l" rtl="0">
              <a:buNone/>
            </a:pPr>
            <a:r>
              <a:rPr lang="en-US" dirty="0" smtClean="0">
                <a:latin typeface="Calibri" panose="020F0502020204030204" pitchFamily="34" charset="0"/>
              </a:rPr>
              <a:t>5- request must be signed and stamped by the requesting physician .</a:t>
            </a:r>
          </a:p>
          <a:p>
            <a:pPr algn="l" rtl="0">
              <a:buNone/>
            </a:pPr>
            <a:r>
              <a:rPr lang="en-US" dirty="0" smtClean="0">
                <a:latin typeface="Calibri" panose="020F0502020204030204" pitchFamily="34" charset="0"/>
              </a:rPr>
              <a:t>6- the staff nurse collecting the sample must ensure labeling of the sample &amp; fill the request form including time &amp; date .</a:t>
            </a:r>
            <a:endParaRPr lang="ar-SA"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005.jpg"/>
          <p:cNvPicPr>
            <a:picLocks noChangeAspect="1"/>
          </p:cNvPicPr>
          <p:nvPr/>
        </p:nvPicPr>
        <p:blipFill>
          <a:blip r:embed="rId2"/>
          <a:stretch>
            <a:fillRect/>
          </a:stretch>
        </p:blipFill>
        <p:spPr>
          <a:xfrm>
            <a:off x="1000100" y="1785926"/>
            <a:ext cx="7143800" cy="342902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003.jpg"/>
          <p:cNvPicPr>
            <a:picLocks noChangeAspect="1"/>
          </p:cNvPicPr>
          <p:nvPr/>
        </p:nvPicPr>
        <p:blipFill>
          <a:blip r:embed="rId2"/>
          <a:stretch>
            <a:fillRect/>
          </a:stretch>
        </p:blipFill>
        <p:spPr>
          <a:xfrm>
            <a:off x="714348" y="2000240"/>
            <a:ext cx="7572428" cy="3000396"/>
          </a:xfrm>
          <a:prstGeom prst="rect">
            <a:avLst/>
          </a:prstGeom>
        </p:spPr>
      </p:pic>
      <p:sp>
        <p:nvSpPr>
          <p:cNvPr id="5" name="وسيلة شرح خطية 2 4"/>
          <p:cNvSpPr/>
          <p:nvPr/>
        </p:nvSpPr>
        <p:spPr>
          <a:xfrm>
            <a:off x="7715272" y="3143248"/>
            <a:ext cx="1285852" cy="1071570"/>
          </a:xfrm>
          <a:prstGeom prst="borderCallout2">
            <a:avLst>
              <a:gd name="adj1" fmla="val 17514"/>
              <a:gd name="adj2" fmla="val -383"/>
              <a:gd name="adj3" fmla="val 18750"/>
              <a:gd name="adj4" fmla="val -16667"/>
              <a:gd name="adj5" fmla="val 102606"/>
              <a:gd name="adj6" fmla="val -53881"/>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Missing </a:t>
            </a:r>
          </a:p>
          <a:p>
            <a:pPr algn="ctr"/>
            <a:r>
              <a:rPr lang="en-US" dirty="0" smtClean="0">
                <a:solidFill>
                  <a:srgbClr val="FF0000"/>
                </a:solidFill>
              </a:rPr>
              <a:t>DR. Stamp</a:t>
            </a:r>
            <a:endParaRPr lang="ar-SA" dirty="0">
              <a:solidFill>
                <a:srgbClr val="FF0000"/>
              </a:solidFill>
            </a:endParaRPr>
          </a:p>
        </p:txBody>
      </p:sp>
      <p:sp>
        <p:nvSpPr>
          <p:cNvPr id="6" name="شكل بيضاوي 5"/>
          <p:cNvSpPr/>
          <p:nvPr/>
        </p:nvSpPr>
        <p:spPr>
          <a:xfrm>
            <a:off x="3857620" y="4429132"/>
            <a:ext cx="571504" cy="3571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وسيلة شرح خطية 2 7"/>
          <p:cNvSpPr/>
          <p:nvPr/>
        </p:nvSpPr>
        <p:spPr>
          <a:xfrm>
            <a:off x="1142976" y="5072074"/>
            <a:ext cx="2571768" cy="1500198"/>
          </a:xfrm>
          <a:prstGeom prst="borderCallout2">
            <a:avLst>
              <a:gd name="adj1" fmla="val 22283"/>
              <a:gd name="adj2" fmla="val 100660"/>
              <a:gd name="adj3" fmla="val 22284"/>
              <a:gd name="adj4" fmla="val 116877"/>
              <a:gd name="adj5" fmla="val -19121"/>
              <a:gd name="adj6" fmla="val 116947"/>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ICU,NICU,PICU,MMW,MSW,FMW,FSW,MSPW,OBW,LRDR,OR,HDU,NSY,ER</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2.jpg"/>
          <p:cNvPicPr>
            <a:picLocks noChangeAspect="1"/>
          </p:cNvPicPr>
          <p:nvPr/>
        </p:nvPicPr>
        <p:blipFill>
          <a:blip r:embed="rId2"/>
          <a:stretch>
            <a:fillRect/>
          </a:stretch>
        </p:blipFill>
        <p:spPr>
          <a:xfrm>
            <a:off x="1469898" y="1250442"/>
            <a:ext cx="6204204" cy="4357116"/>
          </a:xfrm>
          <a:prstGeom prst="rect">
            <a:avLst/>
          </a:prstGeom>
        </p:spPr>
      </p:pic>
      <p:sp>
        <p:nvSpPr>
          <p:cNvPr id="5" name="شكل بيضاوي 4"/>
          <p:cNvSpPr/>
          <p:nvPr/>
        </p:nvSpPr>
        <p:spPr>
          <a:xfrm>
            <a:off x="6500826" y="3714752"/>
            <a:ext cx="571504" cy="121444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شكل بيضاوي 5"/>
          <p:cNvSpPr/>
          <p:nvPr/>
        </p:nvSpPr>
        <p:spPr>
          <a:xfrm>
            <a:off x="1857356" y="3286124"/>
            <a:ext cx="500066" cy="128588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1785918" y="2857496"/>
            <a:ext cx="5643602" cy="21431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وسيلة شرح خطية 2 7"/>
          <p:cNvSpPr/>
          <p:nvPr/>
        </p:nvSpPr>
        <p:spPr>
          <a:xfrm>
            <a:off x="7500958" y="3714752"/>
            <a:ext cx="928694" cy="571504"/>
          </a:xfrm>
          <a:prstGeom prst="borderCallout2">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Lab no.</a:t>
            </a:r>
            <a:endParaRPr lang="ar-SA" dirty="0">
              <a:solidFill>
                <a:srgbClr val="FF0000"/>
              </a:solidFill>
            </a:endParaRPr>
          </a:p>
        </p:txBody>
      </p:sp>
      <p:sp>
        <p:nvSpPr>
          <p:cNvPr id="9" name="وسيلة شرح خطية 2 8"/>
          <p:cNvSpPr/>
          <p:nvPr/>
        </p:nvSpPr>
        <p:spPr>
          <a:xfrm>
            <a:off x="285720" y="3643314"/>
            <a:ext cx="1143008" cy="928694"/>
          </a:xfrm>
          <a:prstGeom prst="borderCallout2">
            <a:avLst>
              <a:gd name="adj1" fmla="val 17323"/>
              <a:gd name="adj2" fmla="val 96787"/>
              <a:gd name="adj3" fmla="val 23031"/>
              <a:gd name="adj4" fmla="val 119371"/>
              <a:gd name="adj5" fmla="val 55421"/>
              <a:gd name="adj6" fmla="val 139225"/>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Ordered test</a:t>
            </a:r>
            <a:endParaRPr lang="ar-SA" dirty="0">
              <a:solidFill>
                <a:srgbClr val="FF0000"/>
              </a:solidFill>
            </a:endParaRPr>
          </a:p>
        </p:txBody>
      </p:sp>
      <p:sp>
        <p:nvSpPr>
          <p:cNvPr id="10" name="وسيلة شرح خطية 1 9"/>
          <p:cNvSpPr/>
          <p:nvPr/>
        </p:nvSpPr>
        <p:spPr>
          <a:xfrm>
            <a:off x="7500958" y="2071678"/>
            <a:ext cx="1285884" cy="714380"/>
          </a:xfrm>
          <a:prstGeom prst="borderCallout1">
            <a:avLst>
              <a:gd name="adj1" fmla="val 14112"/>
              <a:gd name="adj2" fmla="val -383"/>
              <a:gd name="adj3" fmla="val 112500"/>
              <a:gd name="adj4" fmla="val -38333"/>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Processing type </a:t>
            </a:r>
            <a:endParaRPr lang="ar-SA" dirty="0">
              <a:solidFill>
                <a:srgbClr val="FF0000"/>
              </a:solidFill>
            </a:endParaRPr>
          </a:p>
        </p:txBody>
      </p:sp>
      <p:sp>
        <p:nvSpPr>
          <p:cNvPr id="11" name="وسيلة شرح خطية 2 10"/>
          <p:cNvSpPr/>
          <p:nvPr/>
        </p:nvSpPr>
        <p:spPr>
          <a:xfrm>
            <a:off x="428596" y="1714488"/>
            <a:ext cx="1214446" cy="928694"/>
          </a:xfrm>
          <a:prstGeom prst="borderCallout2">
            <a:avLst>
              <a:gd name="adj1" fmla="val 52141"/>
              <a:gd name="adj2" fmla="val 100320"/>
              <a:gd name="adj3" fmla="val 55994"/>
              <a:gd name="adj4" fmla="val 182790"/>
              <a:gd name="adj5" fmla="val 112786"/>
              <a:gd name="adj6" fmla="val 196906"/>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Clinical diagnosis</a:t>
            </a:r>
            <a:endParaRPr lang="ar-SA" dirty="0">
              <a:solidFill>
                <a:srgbClr val="FF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523</TotalTime>
  <Words>838</Words>
  <Application>Microsoft Office PowerPoint</Application>
  <PresentationFormat>On-screen Show (4:3)</PresentationFormat>
  <Paragraphs>135</Paragraphs>
  <Slides>31</Slides>
  <Notes>0</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تدفق</vt:lpstr>
      <vt:lpstr>سمة Office</vt:lpstr>
      <vt:lpstr>LAB 304   Lecture \ 2</vt:lpstr>
      <vt:lpstr>Learning objectives</vt:lpstr>
      <vt:lpstr>Test requisition</vt:lpstr>
      <vt:lpstr>General feature of the test forms</vt:lpstr>
      <vt:lpstr>PowerPoint Presentation</vt:lpstr>
      <vt:lpstr>Test requisition</vt:lpstr>
      <vt:lpstr>PowerPoint Presentation</vt:lpstr>
      <vt:lpstr>PowerPoint Presentation</vt:lpstr>
      <vt:lpstr>PowerPoint Presentation</vt:lpstr>
      <vt:lpstr>Test requisition</vt:lpstr>
      <vt:lpstr>PowerPoint Presentation</vt:lpstr>
      <vt:lpstr>HAEMTOLOGY FORM</vt:lpstr>
      <vt:lpstr>PowerPoint Presentation</vt:lpstr>
      <vt:lpstr>CHEMISTRY FORM</vt:lpstr>
      <vt:lpstr>PowerPoint Presentation</vt:lpstr>
      <vt:lpstr>PowerPoint Presentation</vt:lpstr>
      <vt:lpstr>SEROLOGY FORM ABB.</vt:lpstr>
      <vt:lpstr>PowerPoint Presentation</vt:lpstr>
      <vt:lpstr>PowerPoint Presentation</vt:lpstr>
      <vt:lpstr>HORMONES FORM</vt:lpstr>
      <vt:lpstr>PowerPoint Presentation</vt:lpstr>
      <vt:lpstr>PowerPoint Presentation</vt:lpstr>
      <vt:lpstr>STOOL ANALYSIS FORM ABB.</vt:lpstr>
      <vt:lpstr>STOOL ANALYSIS FORM ABB.</vt:lpstr>
      <vt:lpstr>PowerPoint Presentation</vt:lpstr>
      <vt:lpstr>Specimen collection</vt:lpstr>
      <vt:lpstr>Specimen collection</vt:lpstr>
      <vt:lpstr>Procedure of specimen collection</vt:lpstr>
      <vt:lpstr>Procedure of specimen collection</vt:lpstr>
      <vt:lpstr>Procedure of specimen collection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 301</dc:title>
  <dc:creator>usera</dc:creator>
  <cp:lastModifiedBy>Eltayeb Bala</cp:lastModifiedBy>
  <cp:revision>20</cp:revision>
  <dcterms:created xsi:type="dcterms:W3CDTF">2012-02-05T19:51:43Z</dcterms:created>
  <dcterms:modified xsi:type="dcterms:W3CDTF">2015-09-14T08:57:39Z</dcterms:modified>
</cp:coreProperties>
</file>